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5" r:id="rId24"/>
    <p:sldId id="279" r:id="rId25"/>
    <p:sldId id="280" r:id="rId26"/>
    <p:sldId id="281" r:id="rId27"/>
    <p:sldId id="282" r:id="rId28"/>
    <p:sldId id="286" r:id="rId29"/>
    <p:sldId id="287" r:id="rId30"/>
    <p:sldId id="288" r:id="rId31"/>
    <p:sldId id="283" r:id="rId32"/>
    <p:sldId id="284" r:id="rId3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8" d="100"/>
          <a:sy n="98" d="100"/>
        </p:scale>
        <p:origin x="6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07145668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460096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96376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5744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661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84896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06736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506469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2103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2413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12277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68900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94252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18688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93082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55724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61149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00804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640418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67071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32686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382534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529597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225877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959077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364914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294890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90014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3167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319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1096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6904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25" cy="372568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20"/>
          </a:xfrm>
          <a:prstGeom prst="rect">
            <a:avLst/>
          </a:prstGeom>
        </p:spPr>
        <p:txBody>
          <a:bodyPr lIns="91425" tIns="91425" rIns="91425" bIns="91425" anchor="t" anchorCtr="0"/>
          <a:lstStyle>
            <a:lvl1pPr algn="ctr">
              <a:spcBef>
                <a:spcPts val="360"/>
              </a:spcBef>
              <a:buSzPct val="100000"/>
              <a:buNone/>
              <a:defRPr sz="1800"/>
            </a:lvl1pPr>
          </a:lstStyle>
          <a:p>
            <a:endParaRPr/>
          </a:p>
        </p:txBody>
      </p:sp>
      <p:sp>
        <p:nvSpPr>
          <p:cNvPr id="26" name="Shape 26"/>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Blank">
    <p:spTree>
      <p:nvGrpSpPr>
        <p:cNvPr id="1" name="Shape 21"/>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4767263"/>
            <a:ext cx="2057400" cy="274637"/>
          </a:xfrm>
          <a:prstGeom prst="rect">
            <a:avLst/>
          </a:prstGeom>
        </p:spPr>
        <p:txBody>
          <a:bodyPr/>
          <a:lstStyle/>
          <a:p>
            <a:endParaRPr 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EE6356E-8956-49E9-A978-B6388EFAFFA5}" type="slidenum">
              <a:rPr lang="en-US" smtClean="0"/>
              <a:t>‹#›</a:t>
            </a:fld>
            <a:endParaRPr lang="en-US" dirty="0"/>
          </a:p>
        </p:txBody>
      </p:sp>
    </p:spTree>
    <p:extLst>
      <p:ext uri="{BB962C8B-B14F-4D97-AF65-F5344CB8AC3E}">
        <p14:creationId xmlns:p14="http://schemas.microsoft.com/office/powerpoint/2010/main" val="20026839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Shape 21"/>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4767263"/>
            <a:ext cx="2057400" cy="274637"/>
          </a:xfrm>
          <a:prstGeom prst="rect">
            <a:avLst/>
          </a:prstGeom>
        </p:spPr>
        <p:txBody>
          <a:bodyPr/>
          <a:lstStyle/>
          <a:p>
            <a:endParaRPr 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EE6356E-8956-49E9-A978-B6388EFAFFA5}" type="slidenum">
              <a:rPr lang="en-US" smtClean="0"/>
              <a:t>‹#›</a:t>
            </a:fld>
            <a:endParaRPr lang="en-US" dirty="0"/>
          </a:p>
        </p:txBody>
      </p:sp>
    </p:spTree>
    <p:extLst>
      <p:ext uri="{BB962C8B-B14F-4D97-AF65-F5344CB8AC3E}">
        <p14:creationId xmlns:p14="http://schemas.microsoft.com/office/powerpoint/2010/main" val="8215852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Shape 21"/>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4767263"/>
            <a:ext cx="2057400" cy="274637"/>
          </a:xfrm>
          <a:prstGeom prst="rect">
            <a:avLst/>
          </a:prstGeom>
        </p:spPr>
        <p:txBody>
          <a:bodyPr/>
          <a:lstStyle/>
          <a:p>
            <a:endParaRPr 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DEE6356E-8956-49E9-A978-B6388EFAFFA5}" type="slidenum">
              <a:rPr lang="en-US" smtClean="0"/>
              <a:t>‹#›</a:t>
            </a:fld>
            <a:endParaRPr lang="en-US" dirty="0"/>
          </a:p>
        </p:txBody>
      </p:sp>
    </p:spTree>
    <p:extLst>
      <p:ext uri="{BB962C8B-B14F-4D97-AF65-F5344CB8AC3E}">
        <p14:creationId xmlns:p14="http://schemas.microsoft.com/office/powerpoint/2010/main" val="28023946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8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4749850"/>
            <a:ext cx="548699" cy="393524"/>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www.nmhc.org/Content.aspx?id=4708" TargetMode="External"/><Relationship Id="rId13" Type="http://schemas.openxmlformats.org/officeDocument/2006/relationships/hyperlink" Target="http://ww1.microchip.com/downloads/en/DeviceDoc/70686B.pdf" TargetMode="External"/><Relationship Id="rId3" Type="http://schemas.openxmlformats.org/officeDocument/2006/relationships/image" Target="../media/image1.png"/><Relationship Id="rId7" Type="http://schemas.openxmlformats.org/officeDocument/2006/relationships/hyperlink" Target="http://www.maytag.com/Laundry-1/Laundry_Laundry_Appliances_Washers-3/102120050+4294966015/" TargetMode="External"/><Relationship Id="rId12" Type="http://schemas.openxmlformats.org/officeDocument/2006/relationships/hyperlink" Target="http://ww1.microchip.com/downloads/en/DeviceDoc/61156H.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amazon.com/LG-Electronics-RLM20K-Laundry-Monitoring/dp/B0012OMY2K" TargetMode="External"/><Relationship Id="rId11" Type="http://schemas.openxmlformats.org/officeDocument/2006/relationships/hyperlink" Target="http://ww1.microchip.com/downloads/en/DeviceDoc/41303G.pdf" TargetMode="External"/><Relationship Id="rId5" Type="http://schemas.openxmlformats.org/officeDocument/2006/relationships/hyperlink" Target="http://www.campus-solutions.net/index.html" TargetMode="External"/><Relationship Id="rId10" Type="http://schemas.openxmlformats.org/officeDocument/2006/relationships/hyperlink" Target="https://www.sparkfun.com/products/9836" TargetMode="External"/><Relationship Id="rId4" Type="http://schemas.openxmlformats.org/officeDocument/2006/relationships/hyperlink" Target="http://www.macgray.com/" TargetMode="External"/><Relationship Id="rId9" Type="http://schemas.openxmlformats.org/officeDocument/2006/relationships/hyperlink" Target="http://www.analog.com/static/imported-files/data_sheets/ADXL345.pdf" TargetMode="External"/><Relationship Id="rId14" Type="http://schemas.openxmlformats.org/officeDocument/2006/relationships/hyperlink" Target="https://www.digilentinc.com/Products/Detail.cfm?NavPath=2,892,1193&amp;Prod=CHIPKIT-WF3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685800" y="1583342"/>
            <a:ext cx="7772400" cy="1159799"/>
          </a:xfrm>
          <a:prstGeom prst="rect">
            <a:avLst/>
          </a:prstGeom>
        </p:spPr>
        <p:txBody>
          <a:bodyPr lIns="91425" tIns="91425" rIns="91425" bIns="91425" anchor="b" anchorCtr="0">
            <a:noAutofit/>
          </a:bodyPr>
          <a:lstStyle/>
          <a:p>
            <a:pPr lvl="0" rtl="0">
              <a:spcBef>
                <a:spcPts val="0"/>
              </a:spcBef>
              <a:buNone/>
            </a:pPr>
            <a:r>
              <a:rPr lang="en"/>
              <a:t>Laundry Now</a:t>
            </a:r>
          </a:p>
        </p:txBody>
      </p:sp>
      <p:sp>
        <p:nvSpPr>
          <p:cNvPr id="31" name="Shape 31"/>
          <p:cNvSpPr txBox="1"/>
          <p:nvPr/>
        </p:nvSpPr>
        <p:spPr>
          <a:xfrm>
            <a:off x="685800" y="3546300"/>
            <a:ext cx="5905500" cy="1495200"/>
          </a:xfrm>
          <a:prstGeom prst="rect">
            <a:avLst/>
          </a:prstGeom>
          <a:noFill/>
          <a:ln>
            <a:noFill/>
          </a:ln>
        </p:spPr>
        <p:txBody>
          <a:bodyPr lIns="91425" tIns="91425" rIns="91425" bIns="91425" anchor="t" anchorCtr="0">
            <a:noAutofit/>
          </a:bodyPr>
          <a:lstStyle/>
          <a:p>
            <a:pPr lvl="0" rtl="0">
              <a:spcBef>
                <a:spcPts val="0"/>
              </a:spcBef>
              <a:buClr>
                <a:schemeClr val="dk1"/>
              </a:buClr>
              <a:buSzPct val="78571"/>
              <a:buFont typeface="Arial"/>
              <a:buNone/>
            </a:pPr>
            <a:r>
              <a:rPr lang="en"/>
              <a:t>Senior Design Project Submitted By:</a:t>
            </a:r>
          </a:p>
          <a:p>
            <a:pPr lvl="0" rtl="0">
              <a:spcBef>
                <a:spcPts val="0"/>
              </a:spcBef>
              <a:buClr>
                <a:schemeClr val="dk1"/>
              </a:buClr>
              <a:buSzPct val="78571"/>
              <a:buFont typeface="Arial"/>
              <a:buNone/>
            </a:pPr>
            <a:r>
              <a:rPr lang="en"/>
              <a:t>Frank Monforte, Ryan Russell</a:t>
            </a:r>
          </a:p>
          <a:p>
            <a:pPr lvl="0" rtl="0">
              <a:spcBef>
                <a:spcPts val="0"/>
              </a:spcBef>
              <a:buClr>
                <a:schemeClr val="dk1"/>
              </a:buClr>
              <a:buSzPct val="78571"/>
              <a:buFont typeface="Arial"/>
              <a:buNone/>
            </a:pPr>
            <a:r>
              <a:rPr lang="en"/>
              <a:t>Sonoma State University Department of Engineering Science</a:t>
            </a:r>
          </a:p>
          <a:p>
            <a:pPr lvl="0" rtl="0">
              <a:spcBef>
                <a:spcPts val="0"/>
              </a:spcBef>
              <a:buClr>
                <a:schemeClr val="dk1"/>
              </a:buClr>
              <a:buSzPct val="78571"/>
              <a:buFont typeface="Arial"/>
              <a:buNone/>
            </a:pPr>
            <a:r>
              <a:rPr lang="en"/>
              <a:t>Advisor: Dr. Farid Farahmand</a:t>
            </a:r>
          </a:p>
          <a:p>
            <a:pPr lvl="0" rtl="0">
              <a:spcBef>
                <a:spcPts val="0"/>
              </a:spcBef>
              <a:buClr>
                <a:schemeClr val="dk1"/>
              </a:buClr>
              <a:buSzPct val="78571"/>
              <a:buFont typeface="Arial"/>
              <a:buNone/>
            </a:pPr>
            <a:r>
              <a:rPr lang="en"/>
              <a:t>Client: Tramaine Austin-Dillon</a:t>
            </a:r>
          </a:p>
          <a:p>
            <a:pPr lvl="0" rtl="0">
              <a:spcBef>
                <a:spcPts val="0"/>
              </a:spcBef>
              <a:buClr>
                <a:schemeClr val="dk1"/>
              </a:buClr>
              <a:buSzPct val="78571"/>
              <a:buFont typeface="Arial"/>
              <a:buNone/>
            </a:pPr>
            <a:r>
              <a:rPr lang="en"/>
              <a:t>           SSU Residential Area Coordinator – Sauvignon Village East</a:t>
            </a:r>
          </a:p>
          <a:p>
            <a:pPr lvl="0" rtl="0">
              <a:spcBef>
                <a:spcPts val="0"/>
              </a:spcBef>
              <a:buClr>
                <a:schemeClr val="dk1"/>
              </a:buClr>
              <a:buFont typeface="Arial"/>
              <a:buNone/>
            </a:pPr>
            <a:endParaRPr/>
          </a:p>
          <a:p>
            <a:pPr lvl="0" rtl="0">
              <a:spcBef>
                <a:spcPts val="0"/>
              </a:spcBef>
              <a:buNone/>
            </a:pPr>
            <a:endParaRPr/>
          </a:p>
        </p:txBody>
      </p:sp>
      <p:sp>
        <p:nvSpPr>
          <p:cNvPr id="32" name="Shape 32"/>
          <p:cNvSpPr txBox="1"/>
          <p:nvPr/>
        </p:nvSpPr>
        <p:spPr>
          <a:xfrm>
            <a:off x="5739600" y="3546300"/>
            <a:ext cx="2718599" cy="668700"/>
          </a:xfrm>
          <a:prstGeom prst="rect">
            <a:avLst/>
          </a:prstGeom>
          <a:noFill/>
          <a:ln>
            <a:noFill/>
          </a:ln>
        </p:spPr>
        <p:txBody>
          <a:bodyPr lIns="91425" tIns="91425" rIns="91425" bIns="91425" anchor="t" anchorCtr="0">
            <a:noAutofit/>
          </a:bodyPr>
          <a:lstStyle/>
          <a:p>
            <a:pPr lvl="0" algn="r" rtl="0">
              <a:lnSpc>
                <a:spcPct val="115000"/>
              </a:lnSpc>
              <a:spcBef>
                <a:spcPts val="0"/>
              </a:spcBef>
              <a:buClr>
                <a:schemeClr val="dk1"/>
              </a:buClr>
              <a:buSzPct val="78571"/>
              <a:buFont typeface="Arial"/>
              <a:buNone/>
            </a:pPr>
            <a:r>
              <a:rPr lang="en">
                <a:solidFill>
                  <a:schemeClr val="dk1"/>
                </a:solidFill>
              </a:rPr>
              <a:t>laundrynowssu.weebly.com</a:t>
            </a:r>
          </a:p>
          <a:p>
            <a:pPr lvl="0" algn="r" rtl="0">
              <a:lnSpc>
                <a:spcPct val="115000"/>
              </a:lnSpc>
              <a:spcBef>
                <a:spcPts val="0"/>
              </a:spcBef>
              <a:buClr>
                <a:schemeClr val="dk1"/>
              </a:buClr>
              <a:buSzPct val="78571"/>
              <a:buFont typeface="Arial"/>
              <a:buNone/>
            </a:pPr>
            <a:r>
              <a:rPr lang="en">
                <a:solidFill>
                  <a:schemeClr val="dk1"/>
                </a:solidFill>
              </a:rPr>
              <a:t>laundrynowssu@gmail.com </a:t>
            </a:r>
          </a:p>
          <a:p>
            <a:pPr lvl="0" algn="r" rtl="0">
              <a:spcBef>
                <a:spcPts val="0"/>
              </a:spcBef>
              <a:buNone/>
            </a:pPr>
            <a:endParaRPr/>
          </a:p>
        </p:txBody>
      </p:sp>
      <p:pic>
        <p:nvPicPr>
          <p:cNvPr id="33" name="Shape 33"/>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a:t>
            </a:fld>
            <a:endParaRPr lang="en"/>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Shape 98"/>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99" name="Shape 99"/>
          <p:cNvSpPr txBox="1">
            <a:spLocks noGrp="1"/>
          </p:cNvSpPr>
          <p:nvPr>
            <p:ph type="title"/>
          </p:nvPr>
        </p:nvSpPr>
        <p:spPr>
          <a:xfrm>
            <a:off x="457200" y="1076850"/>
            <a:ext cx="3567600" cy="1829399"/>
          </a:xfrm>
          <a:prstGeom prst="rect">
            <a:avLst/>
          </a:prstGeom>
        </p:spPr>
        <p:txBody>
          <a:bodyPr lIns="91425" tIns="91425" rIns="91425" bIns="91425" anchor="b" anchorCtr="0">
            <a:noAutofit/>
          </a:bodyPr>
          <a:lstStyle/>
          <a:p>
            <a:pPr lvl="0" rtl="0">
              <a:spcBef>
                <a:spcPts val="0"/>
              </a:spcBef>
              <a:buNone/>
            </a:pPr>
            <a:r>
              <a:rPr lang="en"/>
              <a:t>Controller Node Schematic</a:t>
            </a:r>
          </a:p>
        </p:txBody>
      </p:sp>
      <p:pic>
        <p:nvPicPr>
          <p:cNvPr id="100" name="Shape 100"/>
          <p:cNvPicPr preferRelativeResize="0"/>
          <p:nvPr/>
        </p:nvPicPr>
        <p:blipFill>
          <a:blip r:embed="rId4">
            <a:alphaModFix/>
          </a:blip>
          <a:stretch>
            <a:fillRect/>
          </a:stretch>
        </p:blipFill>
        <p:spPr>
          <a:xfrm>
            <a:off x="4094550" y="1330975"/>
            <a:ext cx="4091024" cy="3490674"/>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06" name="Shape 106"/>
          <p:cNvSpPr txBox="1">
            <a:spLocks noGrp="1"/>
          </p:cNvSpPr>
          <p:nvPr>
            <p:ph type="title"/>
          </p:nvPr>
        </p:nvSpPr>
        <p:spPr>
          <a:xfrm>
            <a:off x="161075" y="1076850"/>
            <a:ext cx="5574599" cy="743699"/>
          </a:xfrm>
          <a:prstGeom prst="rect">
            <a:avLst/>
          </a:prstGeom>
        </p:spPr>
        <p:txBody>
          <a:bodyPr lIns="91425" tIns="91425" rIns="91425" bIns="91425" anchor="b" anchorCtr="0">
            <a:noAutofit/>
          </a:bodyPr>
          <a:lstStyle/>
          <a:p>
            <a:pPr lvl="0" rtl="0">
              <a:spcBef>
                <a:spcPts val="0"/>
              </a:spcBef>
              <a:buNone/>
            </a:pPr>
            <a:r>
              <a:rPr lang="en"/>
              <a:t>Sensor Node Schematic</a:t>
            </a:r>
          </a:p>
        </p:txBody>
      </p:sp>
      <p:pic>
        <p:nvPicPr>
          <p:cNvPr id="107" name="Shape 107"/>
          <p:cNvPicPr preferRelativeResize="0"/>
          <p:nvPr/>
        </p:nvPicPr>
        <p:blipFill>
          <a:blip r:embed="rId4">
            <a:alphaModFix/>
          </a:blip>
          <a:stretch>
            <a:fillRect/>
          </a:stretch>
        </p:blipFill>
        <p:spPr>
          <a:xfrm>
            <a:off x="2088375" y="2020800"/>
            <a:ext cx="5885149" cy="2884000"/>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13" name="Shape 113"/>
          <p:cNvSpPr txBox="1">
            <a:spLocks noGrp="1"/>
          </p:cNvSpPr>
          <p:nvPr>
            <p:ph type="title"/>
          </p:nvPr>
        </p:nvSpPr>
        <p:spPr>
          <a:xfrm>
            <a:off x="457200" y="1076853"/>
            <a:ext cx="8229600" cy="857400"/>
          </a:xfrm>
          <a:prstGeom prst="rect">
            <a:avLst/>
          </a:prstGeom>
        </p:spPr>
        <p:txBody>
          <a:bodyPr lIns="91425" tIns="91425" rIns="91425" bIns="91425" anchor="b" anchorCtr="0">
            <a:noAutofit/>
          </a:bodyPr>
          <a:lstStyle/>
          <a:p>
            <a:pPr lvl="0" rtl="0">
              <a:spcBef>
                <a:spcPts val="0"/>
              </a:spcBef>
              <a:buNone/>
            </a:pPr>
            <a:r>
              <a:rPr lang="en"/>
              <a:t>Testing </a:t>
            </a:r>
          </a:p>
        </p:txBody>
      </p:sp>
      <p:sp>
        <p:nvSpPr>
          <p:cNvPr id="114" name="Shape 114"/>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lvl="0" rtl="0">
              <a:spcBef>
                <a:spcPts val="0"/>
              </a:spcBef>
              <a:buNone/>
            </a:pPr>
            <a:r>
              <a:rPr lang="en" sz="1600"/>
              <a:t>Bench Testing </a:t>
            </a:r>
          </a:p>
          <a:p>
            <a:pPr marL="457200" lvl="0" indent="-330200" rtl="0">
              <a:spcBef>
                <a:spcPts val="0"/>
              </a:spcBef>
              <a:buClr>
                <a:schemeClr val="dk1"/>
              </a:buClr>
              <a:buSzPct val="100000"/>
              <a:buFont typeface="Arial"/>
              <a:buChar char="●"/>
            </a:pPr>
            <a:r>
              <a:rPr lang="en" sz="1600"/>
              <a:t>Sensor communication testing </a:t>
            </a:r>
          </a:p>
          <a:p>
            <a:pPr marL="457200" lvl="0" indent="-330200" rtl="0">
              <a:spcBef>
                <a:spcPts val="0"/>
              </a:spcBef>
              <a:buClr>
                <a:schemeClr val="dk1"/>
              </a:buClr>
              <a:buSzPct val="100000"/>
              <a:buFont typeface="Arial"/>
              <a:buChar char="●"/>
            </a:pPr>
            <a:r>
              <a:rPr lang="en" sz="1600"/>
              <a:t>Serial communication over distance (Controller Node / Sensor Node)</a:t>
            </a:r>
          </a:p>
          <a:p>
            <a:pPr marL="457200" lvl="0" indent="-330200" rtl="0">
              <a:spcBef>
                <a:spcPts val="0"/>
              </a:spcBef>
              <a:buClr>
                <a:schemeClr val="dk1"/>
              </a:buClr>
              <a:buSzPct val="100000"/>
              <a:buFont typeface="Arial"/>
              <a:buChar char="●"/>
            </a:pPr>
            <a:r>
              <a:rPr lang="en" sz="1600"/>
              <a:t>Parallel communication over distance (Server / Controller Node)</a:t>
            </a:r>
          </a:p>
          <a:p>
            <a:pPr marL="457200" lvl="0" indent="-330200" rtl="0">
              <a:spcBef>
                <a:spcPts val="0"/>
              </a:spcBef>
              <a:buClr>
                <a:schemeClr val="dk1"/>
              </a:buClr>
              <a:buSzPct val="100000"/>
              <a:buFont typeface="Arial"/>
              <a:buChar char="●"/>
            </a:pPr>
            <a:r>
              <a:rPr lang="en" sz="1600"/>
              <a:t>Wi-Fi distance</a:t>
            </a:r>
          </a:p>
          <a:p>
            <a:pPr lvl="0" rtl="0">
              <a:spcBef>
                <a:spcPts val="0"/>
              </a:spcBef>
              <a:buNone/>
            </a:pPr>
            <a:r>
              <a:rPr lang="en" sz="1600"/>
              <a:t>On Site Testing</a:t>
            </a:r>
          </a:p>
          <a:p>
            <a:pPr marL="457200" lvl="0" indent="-330200" rtl="0">
              <a:spcBef>
                <a:spcPts val="0"/>
              </a:spcBef>
              <a:buClr>
                <a:schemeClr val="dk1"/>
              </a:buClr>
              <a:buSzPct val="100000"/>
              <a:buFont typeface="Arial"/>
              <a:buChar char="●"/>
            </a:pPr>
            <a:r>
              <a:rPr lang="en" sz="1600"/>
              <a:t>Best sensor mounting location</a:t>
            </a:r>
          </a:p>
          <a:p>
            <a:pPr marL="457200" lvl="0" indent="-330200" rtl="0">
              <a:spcBef>
                <a:spcPts val="0"/>
              </a:spcBef>
              <a:buClr>
                <a:schemeClr val="dk1"/>
              </a:buClr>
              <a:buSzPct val="100000"/>
              <a:buFont typeface="Arial"/>
              <a:buChar char="●"/>
            </a:pPr>
            <a:r>
              <a:rPr lang="en" sz="1600"/>
              <a:t>Machine configuration</a:t>
            </a:r>
          </a:p>
          <a:p>
            <a:pPr marL="457200" lvl="0" indent="-330200" rtl="0">
              <a:spcBef>
                <a:spcPts val="0"/>
              </a:spcBef>
              <a:buClr>
                <a:schemeClr val="dk1"/>
              </a:buClr>
              <a:buSzPct val="100000"/>
              <a:buFont typeface="Arial"/>
              <a:buChar char="●"/>
            </a:pPr>
            <a:r>
              <a:rPr lang="en" sz="1600"/>
              <a:t>Best time delay for sensor reading </a:t>
            </a:r>
          </a:p>
          <a:p>
            <a:pPr marL="457200" lvl="0" indent="-330200" rtl="0">
              <a:spcBef>
                <a:spcPts val="0"/>
              </a:spcBef>
              <a:buClr>
                <a:schemeClr val="dk1"/>
              </a:buClr>
              <a:buSzPct val="100000"/>
              <a:buFont typeface="Arial"/>
              <a:buChar char="●"/>
            </a:pPr>
            <a:r>
              <a:rPr lang="en" sz="1600"/>
              <a:t>Averaging data points for sensor reading (dryer and washing machines) </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20" name="Shape 120"/>
          <p:cNvSpPr txBox="1">
            <a:spLocks noGrp="1"/>
          </p:cNvSpPr>
          <p:nvPr>
            <p:ph type="body" idx="1"/>
          </p:nvPr>
        </p:nvSpPr>
        <p:spPr>
          <a:xfrm>
            <a:off x="522775" y="1684462"/>
            <a:ext cx="3852899" cy="3213299"/>
          </a:xfrm>
          <a:prstGeom prst="rect">
            <a:avLst/>
          </a:prstGeom>
        </p:spPr>
        <p:txBody>
          <a:bodyPr lIns="91425" tIns="91425" rIns="91425" bIns="91425" anchor="t" anchorCtr="0">
            <a:noAutofit/>
          </a:bodyPr>
          <a:lstStyle/>
          <a:p>
            <a:pPr lvl="0" rtl="0">
              <a:spcBef>
                <a:spcPts val="0"/>
              </a:spcBef>
              <a:buNone/>
            </a:pPr>
            <a:r>
              <a:rPr lang="en" sz="1600"/>
              <a:t>In order for Laundry Now to get the best sensor reading it was required to find the most optimal mounting location for the sensor nodes.  </a:t>
            </a:r>
          </a:p>
        </p:txBody>
      </p:sp>
      <p:sp>
        <p:nvSpPr>
          <p:cNvPr id="121" name="Shape 121"/>
          <p:cNvSpPr txBox="1">
            <a:spLocks noGrp="1"/>
          </p:cNvSpPr>
          <p:nvPr>
            <p:ph type="title"/>
          </p:nvPr>
        </p:nvSpPr>
        <p:spPr>
          <a:xfrm>
            <a:off x="457200" y="1076850"/>
            <a:ext cx="8229600" cy="623099"/>
          </a:xfrm>
          <a:prstGeom prst="rect">
            <a:avLst/>
          </a:prstGeom>
        </p:spPr>
        <p:txBody>
          <a:bodyPr lIns="91425" tIns="91425" rIns="91425" bIns="91425" anchor="b" anchorCtr="0">
            <a:noAutofit/>
          </a:bodyPr>
          <a:lstStyle/>
          <a:p>
            <a:pPr lvl="0" rtl="0">
              <a:spcBef>
                <a:spcPts val="0"/>
              </a:spcBef>
              <a:buNone/>
            </a:pPr>
            <a:r>
              <a:rPr lang="en"/>
              <a:t>Sensor Mounting Location</a:t>
            </a:r>
          </a:p>
        </p:txBody>
      </p:sp>
      <p:pic>
        <p:nvPicPr>
          <p:cNvPr id="122" name="Shape 122"/>
          <p:cNvPicPr preferRelativeResize="0"/>
          <p:nvPr/>
        </p:nvPicPr>
        <p:blipFill>
          <a:blip r:embed="rId4">
            <a:alphaModFix/>
          </a:blip>
          <a:stretch>
            <a:fillRect/>
          </a:stretch>
        </p:blipFill>
        <p:spPr>
          <a:xfrm>
            <a:off x="4651850" y="1716374"/>
            <a:ext cx="3908774" cy="3149474"/>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28" name="Shape 128"/>
          <p:cNvSpPr txBox="1">
            <a:spLocks noGrp="1"/>
          </p:cNvSpPr>
          <p:nvPr>
            <p:ph type="title"/>
          </p:nvPr>
        </p:nvSpPr>
        <p:spPr>
          <a:xfrm>
            <a:off x="457200" y="1076849"/>
            <a:ext cx="8229600" cy="688799"/>
          </a:xfrm>
          <a:prstGeom prst="rect">
            <a:avLst/>
          </a:prstGeom>
        </p:spPr>
        <p:txBody>
          <a:bodyPr lIns="91425" tIns="91425" rIns="91425" bIns="91425" anchor="b" anchorCtr="0">
            <a:noAutofit/>
          </a:bodyPr>
          <a:lstStyle/>
          <a:p>
            <a:pPr lvl="0" rtl="0">
              <a:spcBef>
                <a:spcPts val="0"/>
              </a:spcBef>
              <a:buNone/>
            </a:pPr>
            <a:r>
              <a:rPr lang="en"/>
              <a:t>Machine Configuration</a:t>
            </a:r>
          </a:p>
        </p:txBody>
      </p:sp>
      <p:pic>
        <p:nvPicPr>
          <p:cNvPr id="129" name="Shape 129"/>
          <p:cNvPicPr preferRelativeResize="0"/>
          <p:nvPr/>
        </p:nvPicPr>
        <p:blipFill>
          <a:blip r:embed="rId4">
            <a:alphaModFix/>
          </a:blip>
          <a:stretch>
            <a:fillRect/>
          </a:stretch>
        </p:blipFill>
        <p:spPr>
          <a:xfrm>
            <a:off x="771162" y="1930175"/>
            <a:ext cx="7601675" cy="2767424"/>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14</a:t>
            </a:fld>
            <a:endParaRPr lang="en"/>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Shape 134"/>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135" name="Shape 135"/>
          <p:cNvPicPr preferRelativeResize="0"/>
          <p:nvPr/>
        </p:nvPicPr>
        <p:blipFill>
          <a:blip r:embed="rId4">
            <a:alphaModFix/>
          </a:blip>
          <a:stretch>
            <a:fillRect/>
          </a:stretch>
        </p:blipFill>
        <p:spPr>
          <a:xfrm>
            <a:off x="628650" y="2124775"/>
            <a:ext cx="3554275" cy="2681499"/>
          </a:xfrm>
          <a:prstGeom prst="rect">
            <a:avLst/>
          </a:prstGeom>
          <a:noFill/>
          <a:ln>
            <a:noFill/>
          </a:ln>
        </p:spPr>
      </p:pic>
      <p:sp>
        <p:nvSpPr>
          <p:cNvPr id="136" name="Shape 136"/>
          <p:cNvSpPr txBox="1">
            <a:spLocks noGrp="1"/>
          </p:cNvSpPr>
          <p:nvPr>
            <p:ph type="title"/>
          </p:nvPr>
        </p:nvSpPr>
        <p:spPr>
          <a:xfrm>
            <a:off x="457200" y="1076849"/>
            <a:ext cx="8229600" cy="710700"/>
          </a:xfrm>
          <a:prstGeom prst="rect">
            <a:avLst/>
          </a:prstGeom>
        </p:spPr>
        <p:txBody>
          <a:bodyPr lIns="91425" tIns="91425" rIns="91425" bIns="91425" anchor="b" anchorCtr="0">
            <a:noAutofit/>
          </a:bodyPr>
          <a:lstStyle/>
          <a:p>
            <a:pPr lvl="0" rtl="0">
              <a:spcBef>
                <a:spcPts val="0"/>
              </a:spcBef>
              <a:buNone/>
            </a:pPr>
            <a:r>
              <a:rPr lang="en"/>
              <a:t>Dryer Average</a:t>
            </a:r>
          </a:p>
        </p:txBody>
      </p:sp>
      <p:pic>
        <p:nvPicPr>
          <p:cNvPr id="137" name="Shape 137"/>
          <p:cNvPicPr preferRelativeResize="0"/>
          <p:nvPr/>
        </p:nvPicPr>
        <p:blipFill>
          <a:blip r:embed="rId5">
            <a:alphaModFix/>
          </a:blip>
          <a:stretch>
            <a:fillRect/>
          </a:stretch>
        </p:blipFill>
        <p:spPr>
          <a:xfrm>
            <a:off x="4961875" y="2124775"/>
            <a:ext cx="3418424" cy="268149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43" name="Shape 143"/>
          <p:cNvSpPr txBox="1">
            <a:spLocks noGrp="1"/>
          </p:cNvSpPr>
          <p:nvPr>
            <p:ph type="title"/>
          </p:nvPr>
        </p:nvSpPr>
        <p:spPr>
          <a:xfrm>
            <a:off x="457200" y="1076850"/>
            <a:ext cx="8229600" cy="721800"/>
          </a:xfrm>
          <a:prstGeom prst="rect">
            <a:avLst/>
          </a:prstGeom>
        </p:spPr>
        <p:txBody>
          <a:bodyPr lIns="91425" tIns="91425" rIns="91425" bIns="91425" anchor="b" anchorCtr="0">
            <a:noAutofit/>
          </a:bodyPr>
          <a:lstStyle/>
          <a:p>
            <a:pPr lvl="0" rtl="0">
              <a:spcBef>
                <a:spcPts val="0"/>
              </a:spcBef>
              <a:buNone/>
            </a:pPr>
            <a:r>
              <a:rPr lang="en"/>
              <a:t>Washing Machine Average</a:t>
            </a:r>
          </a:p>
        </p:txBody>
      </p:sp>
      <p:pic>
        <p:nvPicPr>
          <p:cNvPr id="144" name="Shape 144"/>
          <p:cNvPicPr preferRelativeResize="0"/>
          <p:nvPr/>
        </p:nvPicPr>
        <p:blipFill>
          <a:blip r:embed="rId4">
            <a:alphaModFix/>
          </a:blip>
          <a:stretch>
            <a:fillRect/>
          </a:stretch>
        </p:blipFill>
        <p:spPr>
          <a:xfrm>
            <a:off x="707600" y="1971475"/>
            <a:ext cx="3770399" cy="2831124"/>
          </a:xfrm>
          <a:prstGeom prst="rect">
            <a:avLst/>
          </a:prstGeom>
          <a:noFill/>
          <a:ln>
            <a:noFill/>
          </a:ln>
        </p:spPr>
      </p:pic>
      <p:pic>
        <p:nvPicPr>
          <p:cNvPr id="145" name="Shape 145"/>
          <p:cNvPicPr preferRelativeResize="0"/>
          <p:nvPr/>
        </p:nvPicPr>
        <p:blipFill>
          <a:blip r:embed="rId5">
            <a:alphaModFix/>
          </a:blip>
          <a:stretch>
            <a:fillRect/>
          </a:stretch>
        </p:blipFill>
        <p:spPr>
          <a:xfrm>
            <a:off x="4764350" y="1971475"/>
            <a:ext cx="3820913" cy="2831125"/>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51" name="Shape 151"/>
          <p:cNvSpPr txBox="1">
            <a:spLocks noGrp="1"/>
          </p:cNvSpPr>
          <p:nvPr>
            <p:ph type="title"/>
          </p:nvPr>
        </p:nvSpPr>
        <p:spPr>
          <a:xfrm>
            <a:off x="4523100" y="1076850"/>
            <a:ext cx="4117466" cy="688799"/>
          </a:xfrm>
          <a:prstGeom prst="rect">
            <a:avLst/>
          </a:prstGeom>
        </p:spPr>
        <p:txBody>
          <a:bodyPr lIns="91425" tIns="91425" rIns="91425" bIns="91425" anchor="b" anchorCtr="0">
            <a:noAutofit/>
          </a:bodyPr>
          <a:lstStyle/>
          <a:p>
            <a:pPr lvl="0" rtl="0">
              <a:spcBef>
                <a:spcPts val="0"/>
              </a:spcBef>
              <a:buNone/>
            </a:pPr>
            <a:r>
              <a:rPr lang="en" sz="3000" b="0" dirty="0" smtClean="0"/>
              <a:t>Challenges/Changes</a:t>
            </a:r>
            <a:endParaRPr lang="en" sz="3000" b="0" dirty="0"/>
          </a:p>
        </p:txBody>
      </p:sp>
      <p:sp>
        <p:nvSpPr>
          <p:cNvPr id="152" name="Shape 152"/>
          <p:cNvSpPr txBox="1">
            <a:spLocks noGrp="1"/>
          </p:cNvSpPr>
          <p:nvPr>
            <p:ph type="body" idx="1"/>
          </p:nvPr>
        </p:nvSpPr>
        <p:spPr>
          <a:xfrm>
            <a:off x="4523100" y="1851350"/>
            <a:ext cx="4530300" cy="3127800"/>
          </a:xfrm>
          <a:prstGeom prst="rect">
            <a:avLst/>
          </a:prstGeom>
        </p:spPr>
        <p:txBody>
          <a:bodyPr lIns="91425" tIns="91425" rIns="91425" bIns="91425" anchor="t" anchorCtr="0">
            <a:noAutofit/>
          </a:bodyPr>
          <a:lstStyle/>
          <a:p>
            <a:pPr marL="457200" lvl="0" indent="-330200" rtl="0">
              <a:spcBef>
                <a:spcPts val="0"/>
              </a:spcBef>
              <a:buClr>
                <a:schemeClr val="dk1"/>
              </a:buClr>
              <a:buSzPct val="100000"/>
              <a:buFont typeface="Arial"/>
              <a:buChar char="●"/>
            </a:pPr>
            <a:r>
              <a:rPr lang="en" sz="1600" dirty="0"/>
              <a:t>Loss of SPI data Communication on PCB’s</a:t>
            </a:r>
          </a:p>
          <a:p>
            <a:pPr marL="457200" lvl="0" indent="-330200" rtl="0">
              <a:spcBef>
                <a:spcPts val="0"/>
              </a:spcBef>
              <a:buClr>
                <a:schemeClr val="dk1"/>
              </a:buClr>
              <a:buSzPct val="100000"/>
              <a:buFont typeface="Arial"/>
              <a:buChar char="●"/>
            </a:pPr>
            <a:r>
              <a:rPr lang="en" sz="1600" dirty="0"/>
              <a:t>SD Card</a:t>
            </a:r>
          </a:p>
          <a:p>
            <a:pPr marL="457200" lvl="0" indent="-330200" rtl="0">
              <a:spcBef>
                <a:spcPts val="0"/>
              </a:spcBef>
              <a:buClr>
                <a:schemeClr val="dk1"/>
              </a:buClr>
              <a:buSzPct val="100000"/>
              <a:buFont typeface="Arial"/>
              <a:buChar char="●"/>
            </a:pPr>
            <a:r>
              <a:rPr lang="en" sz="1600" dirty="0"/>
              <a:t>WPS (Wi-Fi Protected Setup</a:t>
            </a:r>
            <a:r>
              <a:rPr lang="en" sz="1600" dirty="0" smtClean="0"/>
              <a:t>)</a:t>
            </a:r>
          </a:p>
          <a:p>
            <a:pPr marL="457200" lvl="0" indent="-330200" rtl="0">
              <a:spcBef>
                <a:spcPts val="0"/>
              </a:spcBef>
              <a:buClr>
                <a:schemeClr val="dk1"/>
              </a:buClr>
              <a:buSzPct val="100000"/>
              <a:buFont typeface="Arial"/>
              <a:buChar char="●"/>
            </a:pPr>
            <a:r>
              <a:rPr lang="en" sz="1600" dirty="0" smtClean="0"/>
              <a:t>“Just Finished” Status on Webpage</a:t>
            </a:r>
            <a:endParaRPr lang="en" sz="1600" dirty="0"/>
          </a:p>
        </p:txBody>
      </p:sp>
      <p:sp>
        <p:nvSpPr>
          <p:cNvPr id="153" name="Shape 153"/>
          <p:cNvSpPr txBox="1">
            <a:spLocks noGrp="1"/>
          </p:cNvSpPr>
          <p:nvPr>
            <p:ph type="title" idx="2"/>
          </p:nvPr>
        </p:nvSpPr>
        <p:spPr>
          <a:xfrm>
            <a:off x="202400" y="1076850"/>
            <a:ext cx="4125600" cy="688799"/>
          </a:xfrm>
          <a:prstGeom prst="rect">
            <a:avLst/>
          </a:prstGeom>
        </p:spPr>
        <p:txBody>
          <a:bodyPr lIns="91425" tIns="91425" rIns="91425" bIns="91425" anchor="b" anchorCtr="0">
            <a:noAutofit/>
          </a:bodyPr>
          <a:lstStyle/>
          <a:p>
            <a:pPr lvl="0" rtl="0">
              <a:spcBef>
                <a:spcPts val="0"/>
              </a:spcBef>
              <a:buNone/>
            </a:pPr>
            <a:r>
              <a:rPr lang="en" sz="3000" dirty="0"/>
              <a:t>Possible Problems</a:t>
            </a:r>
          </a:p>
        </p:txBody>
      </p:sp>
      <p:sp>
        <p:nvSpPr>
          <p:cNvPr id="154" name="Shape 154"/>
          <p:cNvSpPr txBox="1">
            <a:spLocks noGrp="1"/>
          </p:cNvSpPr>
          <p:nvPr>
            <p:ph type="body" idx="3"/>
          </p:nvPr>
        </p:nvSpPr>
        <p:spPr>
          <a:xfrm>
            <a:off x="202400" y="1851350"/>
            <a:ext cx="4530300" cy="2916000"/>
          </a:xfrm>
          <a:prstGeom prst="rect">
            <a:avLst/>
          </a:prstGeom>
        </p:spPr>
        <p:txBody>
          <a:bodyPr lIns="91425" tIns="91425" rIns="91425" bIns="91425" anchor="t" anchorCtr="0">
            <a:noAutofit/>
          </a:bodyPr>
          <a:lstStyle/>
          <a:p>
            <a:pPr marL="457200" lvl="0" indent="-330200" rtl="0">
              <a:spcBef>
                <a:spcPts val="0"/>
              </a:spcBef>
              <a:buClr>
                <a:schemeClr val="dk1"/>
              </a:buClr>
              <a:buSzPct val="100000"/>
              <a:buFont typeface="Arial"/>
              <a:buChar char="●"/>
            </a:pPr>
            <a:r>
              <a:rPr lang="en" sz="1600" dirty="0"/>
              <a:t>False Triggers</a:t>
            </a:r>
          </a:p>
          <a:p>
            <a:pPr marL="457200" lvl="0" indent="-330200" rtl="0">
              <a:spcBef>
                <a:spcPts val="0"/>
              </a:spcBef>
              <a:buClr>
                <a:schemeClr val="dk1"/>
              </a:buClr>
              <a:buSzPct val="100000"/>
              <a:buFont typeface="Arial"/>
              <a:buChar char="●"/>
            </a:pPr>
            <a:r>
              <a:rPr lang="en" sz="1600" dirty="0"/>
              <a:t>Machines Too Quiet</a:t>
            </a:r>
          </a:p>
          <a:p>
            <a:pPr marL="457200" lvl="0" indent="-330200" rtl="0">
              <a:spcBef>
                <a:spcPts val="0"/>
              </a:spcBef>
              <a:buClr>
                <a:schemeClr val="dk1"/>
              </a:buClr>
              <a:buSzPct val="100000"/>
              <a:buFont typeface="Arial"/>
              <a:buChar char="●"/>
            </a:pPr>
            <a:r>
              <a:rPr lang="en" sz="1600" dirty="0"/>
              <a:t>Wi-Fi Router not in Range</a:t>
            </a:r>
          </a:p>
          <a:p>
            <a:pPr marL="457200" lvl="0" indent="-330200" rtl="0">
              <a:spcBef>
                <a:spcPts val="0"/>
              </a:spcBef>
              <a:buClr>
                <a:schemeClr val="dk1"/>
              </a:buClr>
              <a:buSzPct val="100000"/>
              <a:buFont typeface="Arial"/>
              <a:buChar char="●"/>
            </a:pPr>
            <a:r>
              <a:rPr lang="en" sz="1600" dirty="0"/>
              <a:t>Users not in Range of Wi-Fi</a:t>
            </a:r>
          </a:p>
          <a:p>
            <a:pPr marL="457200" lvl="0" indent="-330200" rtl="0">
              <a:spcBef>
                <a:spcPts val="0"/>
              </a:spcBef>
              <a:buClr>
                <a:schemeClr val="dk1"/>
              </a:buClr>
              <a:buSzPct val="100000"/>
              <a:buFont typeface="Arial"/>
              <a:buChar char="●"/>
            </a:pPr>
            <a:r>
              <a:rPr lang="en" sz="1600" dirty="0"/>
              <a:t>Unable to Access back of Machine </a:t>
            </a:r>
          </a:p>
          <a:p>
            <a:pPr marL="457200" lvl="0" indent="-330200" rtl="0">
              <a:spcBef>
                <a:spcPts val="0"/>
              </a:spcBef>
              <a:buClr>
                <a:schemeClr val="dk1"/>
              </a:buClr>
              <a:buSzPct val="100000"/>
              <a:buFont typeface="Arial"/>
              <a:buChar char="●"/>
            </a:pPr>
            <a:r>
              <a:rPr lang="en" sz="1600" dirty="0"/>
              <a:t>Loose Connection Due to Continuous Wear</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pic>
        <p:nvPicPr>
          <p:cNvPr id="8" name="Shape 70"/>
          <p:cNvPicPr preferRelativeResize="0"/>
          <p:nvPr/>
        </p:nvPicPr>
        <p:blipFill>
          <a:blip r:embed="rId4">
            <a:alphaModFix/>
          </a:blip>
          <a:stretch>
            <a:fillRect/>
          </a:stretch>
        </p:blipFill>
        <p:spPr>
          <a:xfrm>
            <a:off x="5622881" y="3647326"/>
            <a:ext cx="1723142" cy="133182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Shape 159"/>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60" name="Shape 160"/>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Future Work</a:t>
            </a:r>
          </a:p>
        </p:txBody>
      </p:sp>
      <p:sp>
        <p:nvSpPr>
          <p:cNvPr id="161" name="Shape 161"/>
          <p:cNvSpPr txBox="1">
            <a:spLocks noGrp="1"/>
          </p:cNvSpPr>
          <p:nvPr>
            <p:ph type="body" idx="1"/>
          </p:nvPr>
        </p:nvSpPr>
        <p:spPr>
          <a:xfrm>
            <a:off x="457200" y="1930175"/>
            <a:ext cx="8542799" cy="3213299"/>
          </a:xfrm>
          <a:prstGeom prst="rect">
            <a:avLst/>
          </a:prstGeom>
        </p:spPr>
        <p:txBody>
          <a:bodyPr lIns="91425" tIns="91425" rIns="91425" bIns="91425" anchor="t" anchorCtr="0">
            <a:noAutofit/>
          </a:bodyPr>
          <a:lstStyle/>
          <a:p>
            <a:pPr marL="457200" lvl="0" indent="-330200" rtl="0">
              <a:spcBef>
                <a:spcPts val="0"/>
              </a:spcBef>
              <a:buClr>
                <a:schemeClr val="dk1"/>
              </a:buClr>
              <a:buSzPct val="100000"/>
              <a:buFont typeface="Arial"/>
              <a:buChar char="●"/>
            </a:pPr>
            <a:r>
              <a:rPr lang="en" sz="1600" dirty="0"/>
              <a:t>Incorporate door detection into controller algorithm</a:t>
            </a:r>
          </a:p>
          <a:p>
            <a:pPr marL="457200" lvl="0" indent="-330200" rtl="0">
              <a:spcBef>
                <a:spcPts val="0"/>
              </a:spcBef>
              <a:buClr>
                <a:schemeClr val="dk1"/>
              </a:buClr>
              <a:buSzPct val="100000"/>
              <a:buFont typeface="Arial"/>
              <a:buChar char="●"/>
            </a:pPr>
            <a:r>
              <a:rPr lang="en" sz="1600" dirty="0"/>
              <a:t>Ability to detect movement on stacked machines by comparison between sensor nodes</a:t>
            </a:r>
          </a:p>
          <a:p>
            <a:pPr marL="457200" lvl="0" indent="-330200" rtl="0">
              <a:spcBef>
                <a:spcPts val="0"/>
              </a:spcBef>
              <a:buClr>
                <a:schemeClr val="dk1"/>
              </a:buClr>
              <a:buSzPct val="100000"/>
              <a:buFont typeface="Arial"/>
              <a:buChar char="●"/>
            </a:pPr>
            <a:r>
              <a:rPr lang="en" sz="1600" dirty="0"/>
              <a:t>Add a work order request page for users on the </a:t>
            </a:r>
            <a:r>
              <a:rPr lang="en" sz="1600"/>
              <a:t>webpage </a:t>
            </a:r>
            <a:r>
              <a:rPr lang="en" sz="1600" smtClean="0"/>
              <a:t>(reporting errors</a:t>
            </a:r>
            <a:r>
              <a:rPr lang="en" sz="1600" dirty="0"/>
              <a:t>)</a:t>
            </a:r>
          </a:p>
          <a:p>
            <a:pPr marL="457200" lvl="0" indent="-330200" rtl="0">
              <a:spcBef>
                <a:spcPts val="0"/>
              </a:spcBef>
              <a:buClr>
                <a:schemeClr val="dk1"/>
              </a:buClr>
              <a:buSzPct val="100000"/>
              <a:buFont typeface="Arial"/>
              <a:buChar char="●"/>
            </a:pPr>
            <a:r>
              <a:rPr lang="en" sz="1600" dirty="0"/>
              <a:t>Incorporate graph that displays machine usage data for day, week, year on the webpage</a:t>
            </a:r>
          </a:p>
          <a:p>
            <a:pPr marL="457200" lvl="0" indent="-330200" rtl="0">
              <a:spcBef>
                <a:spcPts val="0"/>
              </a:spcBef>
              <a:buClr>
                <a:schemeClr val="dk1"/>
              </a:buClr>
              <a:buSzPct val="100000"/>
              <a:buFont typeface="Arial"/>
              <a:buChar char="●"/>
            </a:pPr>
            <a:r>
              <a:rPr lang="en" sz="1600" dirty="0"/>
              <a:t>Sever able to support more network security types (other than just WPA2)</a:t>
            </a:r>
          </a:p>
          <a:p>
            <a:pPr marL="457200" lvl="0" indent="-330200" rtl="0">
              <a:spcBef>
                <a:spcPts val="0"/>
              </a:spcBef>
              <a:buClr>
                <a:schemeClr val="dk1"/>
              </a:buClr>
              <a:buSzPct val="100000"/>
              <a:buFont typeface="Arial"/>
              <a:buChar char="●"/>
            </a:pPr>
            <a:r>
              <a:rPr lang="en" sz="1600" dirty="0"/>
              <a:t>Server supports configurable IP address in the network settings file</a:t>
            </a:r>
          </a:p>
          <a:p>
            <a:pPr marL="457200" lvl="0" indent="-330200" rtl="0">
              <a:spcBef>
                <a:spcPts val="0"/>
              </a:spcBef>
              <a:buClr>
                <a:schemeClr val="dk1"/>
              </a:buClr>
              <a:buSzPct val="100000"/>
              <a:buFont typeface="Arial"/>
              <a:buChar char="●"/>
            </a:pPr>
            <a:r>
              <a:rPr lang="en" sz="1600" dirty="0"/>
              <a:t>Implement a pressure sensor which will allow for the determination of the </a:t>
            </a:r>
            <a:r>
              <a:rPr lang="en" sz="1600" dirty="0" smtClean="0"/>
              <a:t>load </a:t>
            </a:r>
            <a:r>
              <a:rPr lang="en" sz="1600" dirty="0"/>
              <a:t>being removed</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67" name="Shape 167"/>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Presentations</a:t>
            </a:r>
          </a:p>
        </p:txBody>
      </p:sp>
      <p:sp>
        <p:nvSpPr>
          <p:cNvPr id="168" name="Shape 168"/>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marL="457200" lvl="0" indent="-342900">
              <a:buFont typeface="Arial"/>
              <a:buChar char="●"/>
            </a:pPr>
            <a:r>
              <a:rPr lang="en" sz="1800" dirty="0"/>
              <a:t>SSU Research Symposium </a:t>
            </a:r>
          </a:p>
          <a:p>
            <a:pPr marL="914400" lvl="1" indent="-342900">
              <a:buFont typeface="Courier New"/>
              <a:buChar char="o"/>
            </a:pPr>
            <a:r>
              <a:rPr lang="en" sz="1800" dirty="0"/>
              <a:t>April 15, </a:t>
            </a:r>
            <a:r>
              <a:rPr lang="en" sz="1800" dirty="0" smtClean="0"/>
              <a:t>2015</a:t>
            </a:r>
          </a:p>
          <a:p>
            <a:pPr marL="457200" lvl="0" indent="-342900" rtl="0">
              <a:spcBef>
                <a:spcPts val="0"/>
              </a:spcBef>
              <a:buClr>
                <a:schemeClr val="dk1"/>
              </a:buClr>
              <a:buSzPct val="100000"/>
              <a:buFont typeface="Arial"/>
              <a:buChar char="●"/>
            </a:pPr>
            <a:r>
              <a:rPr lang="en" sz="1800" dirty="0" smtClean="0"/>
              <a:t>Market </a:t>
            </a:r>
            <a:r>
              <a:rPr lang="en" sz="1800" dirty="0"/>
              <a:t>Day </a:t>
            </a:r>
          </a:p>
          <a:p>
            <a:pPr marL="914400" lvl="1" indent="-342900" rtl="0">
              <a:spcBef>
                <a:spcPts val="0"/>
              </a:spcBef>
              <a:buClr>
                <a:schemeClr val="dk1"/>
              </a:buClr>
              <a:buSzPct val="100000"/>
              <a:buFont typeface="Courier New"/>
              <a:buChar char="o"/>
            </a:pPr>
            <a:r>
              <a:rPr lang="en" sz="1800" dirty="0"/>
              <a:t>April 21, 2015</a:t>
            </a:r>
          </a:p>
          <a:p>
            <a:pPr marL="457200" lvl="0" indent="-342900" rtl="0">
              <a:spcBef>
                <a:spcPts val="0"/>
              </a:spcBef>
              <a:buClr>
                <a:schemeClr val="dk1"/>
              </a:buClr>
              <a:buSzPct val="100000"/>
              <a:buFont typeface="Arial"/>
              <a:buChar char="●"/>
            </a:pPr>
            <a:r>
              <a:rPr lang="en" sz="1800" dirty="0" smtClean="0"/>
              <a:t>SSU </a:t>
            </a:r>
            <a:r>
              <a:rPr lang="en" sz="1800" dirty="0"/>
              <a:t>Science Symposium </a:t>
            </a:r>
          </a:p>
          <a:p>
            <a:pPr marL="914400" lvl="1" indent="-342900" rtl="0">
              <a:spcBef>
                <a:spcPts val="0"/>
              </a:spcBef>
              <a:buClr>
                <a:schemeClr val="dk1"/>
              </a:buClr>
              <a:buSzPct val="100000"/>
              <a:buFont typeface="Courier New"/>
              <a:buChar char="o"/>
            </a:pPr>
            <a:r>
              <a:rPr lang="en" sz="1800" dirty="0"/>
              <a:t>May 7, 2015</a:t>
            </a:r>
          </a:p>
          <a:p>
            <a:pPr rtl="0">
              <a:spcBef>
                <a:spcPts val="0"/>
              </a:spcBef>
              <a:buNone/>
            </a:pPr>
            <a:endParaRPr sz="1800" dirty="0"/>
          </a:p>
          <a:p>
            <a:pPr lvl="0" rtl="0">
              <a:spcBef>
                <a:spcPts val="0"/>
              </a:spcBef>
              <a:buNone/>
            </a:pPr>
            <a:endParaRPr sz="1800" dirty="0"/>
          </a:p>
          <a:p>
            <a:pPr marL="457200" lvl="0" indent="-342900" rtl="0">
              <a:spcBef>
                <a:spcPts val="0"/>
              </a:spcBef>
              <a:buClr>
                <a:schemeClr val="dk1"/>
              </a:buClr>
              <a:buSzPct val="100000"/>
              <a:buFont typeface="Arial"/>
              <a:buChar char="●"/>
            </a:pPr>
            <a:r>
              <a:rPr lang="en" sz="1800" dirty="0"/>
              <a:t>Funded through the WATERS Collaborative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834" y="1154489"/>
            <a:ext cx="3805966" cy="2848579"/>
          </a:xfrm>
          <a:prstGeom prst="rect">
            <a:avLst/>
          </a:prstGeom>
        </p:spPr>
      </p:pic>
      <p:sp>
        <p:nvSpPr>
          <p:cNvPr id="3" name="Slide Number Placeholder 2"/>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pic>
        <p:nvPicPr>
          <p:cNvPr id="38" name="Shape 38"/>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39" name="Shape 39"/>
          <p:cNvSpPr txBox="1">
            <a:spLocks noGrp="1"/>
          </p:cNvSpPr>
          <p:nvPr>
            <p:ph type="body" idx="1"/>
          </p:nvPr>
        </p:nvSpPr>
        <p:spPr>
          <a:xfrm>
            <a:off x="457200" y="1934250"/>
            <a:ext cx="4105800" cy="32094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dirty="0"/>
              <a:t>Problem Statement</a:t>
            </a:r>
          </a:p>
          <a:p>
            <a:pPr marL="457200" lvl="0" indent="-342900" rtl="0">
              <a:spcBef>
                <a:spcPts val="0"/>
              </a:spcBef>
              <a:buClr>
                <a:schemeClr val="dk1"/>
              </a:buClr>
              <a:buSzPct val="100000"/>
              <a:buFont typeface="Arial"/>
              <a:buChar char="●"/>
            </a:pPr>
            <a:r>
              <a:rPr lang="en" sz="1800" dirty="0"/>
              <a:t>Product Comparison </a:t>
            </a:r>
          </a:p>
          <a:p>
            <a:pPr marL="457200" lvl="0" indent="-342900" rtl="0">
              <a:spcBef>
                <a:spcPts val="0"/>
              </a:spcBef>
              <a:buClr>
                <a:schemeClr val="dk1"/>
              </a:buClr>
              <a:buSzPct val="100000"/>
              <a:buFont typeface="Arial"/>
              <a:buChar char="●"/>
            </a:pPr>
            <a:r>
              <a:rPr lang="en" sz="1800" dirty="0"/>
              <a:t>10 </a:t>
            </a:r>
            <a:r>
              <a:rPr lang="en" sz="1800" dirty="0" smtClean="0"/>
              <a:t>Deliverables</a:t>
            </a:r>
            <a:endParaRPr lang="en" sz="1800" dirty="0"/>
          </a:p>
          <a:p>
            <a:pPr marL="457200" lvl="0" indent="-342900" rtl="0">
              <a:spcBef>
                <a:spcPts val="0"/>
              </a:spcBef>
              <a:buClr>
                <a:schemeClr val="dk1"/>
              </a:buClr>
              <a:buSzPct val="100000"/>
              <a:buFont typeface="Arial"/>
              <a:buChar char="●"/>
            </a:pPr>
            <a:r>
              <a:rPr lang="en" sz="1800" dirty="0"/>
              <a:t>System Block Diagram</a:t>
            </a:r>
          </a:p>
          <a:p>
            <a:pPr marL="457200" lvl="0" indent="-342900" rtl="0">
              <a:spcBef>
                <a:spcPts val="0"/>
              </a:spcBef>
              <a:buClr>
                <a:schemeClr val="dk1"/>
              </a:buClr>
              <a:buSzPct val="100000"/>
              <a:buFont typeface="Arial"/>
              <a:buChar char="●"/>
            </a:pPr>
            <a:r>
              <a:rPr lang="en" sz="1800" dirty="0"/>
              <a:t>Final Product Images</a:t>
            </a:r>
          </a:p>
          <a:p>
            <a:pPr marL="457200" lvl="0" indent="-342900" rtl="0">
              <a:spcBef>
                <a:spcPts val="0"/>
              </a:spcBef>
              <a:buClr>
                <a:schemeClr val="dk1"/>
              </a:buClr>
              <a:buSzPct val="100000"/>
              <a:buFont typeface="Arial"/>
              <a:buChar char="●"/>
            </a:pPr>
            <a:r>
              <a:rPr lang="en" sz="1800" dirty="0" smtClean="0"/>
              <a:t>Schematics</a:t>
            </a:r>
            <a:endParaRPr lang="en" sz="1800" dirty="0"/>
          </a:p>
        </p:txBody>
      </p:sp>
      <p:sp>
        <p:nvSpPr>
          <p:cNvPr id="40" name="Shape 40"/>
          <p:cNvSpPr txBox="1">
            <a:spLocks noGrp="1"/>
          </p:cNvSpPr>
          <p:nvPr>
            <p:ph type="title"/>
          </p:nvPr>
        </p:nvSpPr>
        <p:spPr>
          <a:xfrm>
            <a:off x="457200" y="1076853"/>
            <a:ext cx="8229600" cy="857400"/>
          </a:xfrm>
          <a:prstGeom prst="rect">
            <a:avLst/>
          </a:prstGeom>
        </p:spPr>
        <p:txBody>
          <a:bodyPr lIns="91425" tIns="91425" rIns="91425" bIns="91425" anchor="b" anchorCtr="0">
            <a:noAutofit/>
          </a:bodyPr>
          <a:lstStyle/>
          <a:p>
            <a:pPr lvl="0" rtl="0">
              <a:spcBef>
                <a:spcPts val="0"/>
              </a:spcBef>
              <a:buNone/>
            </a:pPr>
            <a:r>
              <a:rPr lang="en"/>
              <a:t>Overview</a:t>
            </a:r>
          </a:p>
        </p:txBody>
      </p:sp>
      <p:sp>
        <p:nvSpPr>
          <p:cNvPr id="41" name="Shape 41"/>
          <p:cNvSpPr txBox="1">
            <a:spLocks noGrp="1"/>
          </p:cNvSpPr>
          <p:nvPr>
            <p:ph type="body" idx="2"/>
          </p:nvPr>
        </p:nvSpPr>
        <p:spPr>
          <a:xfrm>
            <a:off x="4761925" y="1934250"/>
            <a:ext cx="4105800" cy="3209400"/>
          </a:xfrm>
          <a:prstGeom prst="rect">
            <a:avLst/>
          </a:prstGeom>
        </p:spPr>
        <p:txBody>
          <a:bodyPr lIns="91425" tIns="91425" rIns="91425" bIns="91425" anchor="t" anchorCtr="0">
            <a:noAutofit/>
          </a:bodyPr>
          <a:lstStyle/>
          <a:p>
            <a:pPr marL="457200" lvl="0" indent="-342900" rtl="0">
              <a:spcBef>
                <a:spcPts val="0"/>
              </a:spcBef>
              <a:buClr>
                <a:schemeClr val="dk1"/>
              </a:buClr>
              <a:buSzPct val="100000"/>
              <a:buFont typeface="Arial"/>
              <a:buChar char="●"/>
            </a:pPr>
            <a:r>
              <a:rPr lang="en" sz="1800" dirty="0" smtClean="0"/>
              <a:t>Product </a:t>
            </a:r>
            <a:r>
              <a:rPr lang="en" sz="1800" dirty="0"/>
              <a:t>Testing </a:t>
            </a:r>
          </a:p>
          <a:p>
            <a:pPr marL="457200" lvl="0" indent="-342900" rtl="0">
              <a:spcBef>
                <a:spcPts val="0"/>
              </a:spcBef>
              <a:buClr>
                <a:schemeClr val="dk1"/>
              </a:buClr>
              <a:buSzPct val="100000"/>
              <a:buFont typeface="Arial"/>
              <a:buChar char="●"/>
            </a:pPr>
            <a:r>
              <a:rPr lang="en" sz="1800" dirty="0" smtClean="0"/>
              <a:t>Challenges/Changes</a:t>
            </a:r>
            <a:endParaRPr lang="en" sz="1800" dirty="0"/>
          </a:p>
          <a:p>
            <a:pPr marL="457200" lvl="0" indent="-342900" rtl="0">
              <a:spcBef>
                <a:spcPts val="0"/>
              </a:spcBef>
              <a:buClr>
                <a:schemeClr val="dk1"/>
              </a:buClr>
              <a:buSzPct val="100000"/>
              <a:buFont typeface="Arial"/>
              <a:buChar char="●"/>
            </a:pPr>
            <a:r>
              <a:rPr lang="en" sz="1800" dirty="0"/>
              <a:t>Future Work</a:t>
            </a:r>
          </a:p>
          <a:p>
            <a:pPr marL="457200" lvl="0" indent="-342900" rtl="0">
              <a:spcBef>
                <a:spcPts val="0"/>
              </a:spcBef>
              <a:buClr>
                <a:schemeClr val="dk1"/>
              </a:buClr>
              <a:buSzPct val="100000"/>
              <a:buFont typeface="Arial"/>
              <a:buChar char="●"/>
            </a:pPr>
            <a:r>
              <a:rPr lang="en" sz="1800" dirty="0" smtClean="0"/>
              <a:t>Presentations</a:t>
            </a:r>
            <a:endParaRPr lang="en" sz="1800" dirty="0"/>
          </a:p>
          <a:p>
            <a:pPr marL="457200" lvl="0" indent="-342900" rtl="0">
              <a:spcBef>
                <a:spcPts val="0"/>
              </a:spcBef>
              <a:buClr>
                <a:schemeClr val="dk1"/>
              </a:buClr>
              <a:buSzPct val="100000"/>
              <a:buFont typeface="Arial"/>
              <a:buChar char="●"/>
            </a:pPr>
            <a:r>
              <a:rPr lang="en" sz="1800" dirty="0"/>
              <a:t>Supporting Classes</a:t>
            </a:r>
          </a:p>
          <a:p>
            <a:pPr marL="457200" lvl="0" indent="-342900" rtl="0">
              <a:spcBef>
                <a:spcPts val="0"/>
              </a:spcBef>
              <a:buClr>
                <a:schemeClr val="dk1"/>
              </a:buClr>
              <a:buSzPct val="100000"/>
              <a:buFont typeface="Arial"/>
              <a:buChar char="●"/>
            </a:pPr>
            <a:r>
              <a:rPr lang="en" sz="1800" dirty="0"/>
              <a:t>Acknowledgements</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75" name="Shape 175"/>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Supporting Classes</a:t>
            </a:r>
          </a:p>
        </p:txBody>
      </p:sp>
      <p:sp>
        <p:nvSpPr>
          <p:cNvPr id="176" name="Shape 176"/>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marL="457200" lvl="0" indent="-355600" rtl="0">
              <a:lnSpc>
                <a:spcPct val="120000"/>
              </a:lnSpc>
              <a:spcBef>
                <a:spcPts val="0"/>
              </a:spcBef>
              <a:buClr>
                <a:schemeClr val="dk1"/>
              </a:buClr>
              <a:buSzPct val="100000"/>
              <a:buFont typeface="Arial"/>
              <a:buChar char="●"/>
            </a:pPr>
            <a:r>
              <a:rPr lang="en" sz="2000"/>
              <a:t>Programming (CS115)</a:t>
            </a:r>
          </a:p>
          <a:p>
            <a:pPr marL="457200" lvl="0" indent="-355600" rtl="0">
              <a:lnSpc>
                <a:spcPct val="120000"/>
              </a:lnSpc>
              <a:spcBef>
                <a:spcPts val="0"/>
              </a:spcBef>
              <a:buClr>
                <a:schemeClr val="dk1"/>
              </a:buClr>
              <a:buSzPct val="100000"/>
              <a:buFont typeface="Arial"/>
              <a:buChar char="●"/>
            </a:pPr>
            <a:r>
              <a:rPr lang="en" sz="2000"/>
              <a:t>Fundamentals of Logic Design (ES112)</a:t>
            </a:r>
          </a:p>
          <a:p>
            <a:pPr marL="457200" lvl="0" indent="-355600" rtl="0">
              <a:lnSpc>
                <a:spcPct val="120000"/>
              </a:lnSpc>
              <a:spcBef>
                <a:spcPts val="0"/>
              </a:spcBef>
              <a:buClr>
                <a:schemeClr val="dk1"/>
              </a:buClr>
              <a:buSzPct val="100000"/>
              <a:buFont typeface="Arial"/>
              <a:buChar char="●"/>
            </a:pPr>
            <a:r>
              <a:rPr lang="en" sz="2000"/>
              <a:t>Digital Logic Design (ES210)</a:t>
            </a:r>
          </a:p>
          <a:p>
            <a:pPr marL="457200" lvl="0" indent="-355600" rtl="0">
              <a:lnSpc>
                <a:spcPct val="120000"/>
              </a:lnSpc>
              <a:spcBef>
                <a:spcPts val="0"/>
              </a:spcBef>
              <a:buClr>
                <a:schemeClr val="dk1"/>
              </a:buClr>
              <a:buSzPct val="100000"/>
              <a:buFont typeface="Arial"/>
              <a:buChar char="●"/>
            </a:pPr>
            <a:r>
              <a:rPr lang="en" sz="2000"/>
              <a:t>Advanced Programming (ES314)</a:t>
            </a:r>
          </a:p>
          <a:p>
            <a:pPr marL="457200" lvl="0" indent="-355600" rtl="0">
              <a:lnSpc>
                <a:spcPct val="120000"/>
              </a:lnSpc>
              <a:spcBef>
                <a:spcPts val="0"/>
              </a:spcBef>
              <a:buClr>
                <a:schemeClr val="dk1"/>
              </a:buClr>
              <a:buSzPct val="100000"/>
              <a:buFont typeface="Arial"/>
              <a:buChar char="●"/>
            </a:pPr>
            <a:r>
              <a:rPr lang="en" sz="2000"/>
              <a:t>Microprocessor and System Design (ES310)</a:t>
            </a:r>
          </a:p>
          <a:p>
            <a:pPr marL="457200" lvl="0" indent="-355600" rtl="0">
              <a:lnSpc>
                <a:spcPct val="120000"/>
              </a:lnSpc>
              <a:spcBef>
                <a:spcPts val="0"/>
              </a:spcBef>
              <a:buClr>
                <a:schemeClr val="dk1"/>
              </a:buClr>
              <a:buSzPct val="100000"/>
              <a:buFont typeface="Arial"/>
              <a:buChar char="●"/>
            </a:pPr>
            <a:r>
              <a:rPr lang="en" sz="2000"/>
              <a:t>Wireless Communication (ES485)</a:t>
            </a:r>
          </a:p>
          <a:p>
            <a:pPr marL="457200" lvl="0" indent="-355600" rtl="0">
              <a:lnSpc>
                <a:spcPct val="115000"/>
              </a:lnSpc>
              <a:spcBef>
                <a:spcPts val="0"/>
              </a:spcBef>
              <a:buClr>
                <a:schemeClr val="dk1"/>
              </a:buClr>
              <a:buSzPct val="100000"/>
              <a:buFont typeface="Arial"/>
              <a:buChar char="●"/>
            </a:pPr>
            <a:r>
              <a:rPr lang="en" sz="2000"/>
              <a:t>Intro to Networking (ES465)</a:t>
            </a:r>
          </a:p>
          <a:p>
            <a:pPr lvl="0" rtl="0">
              <a:spcBef>
                <a:spcPts val="0"/>
              </a:spcBef>
              <a:buNone/>
            </a:pPr>
            <a:endParaRPr sz="1600"/>
          </a:p>
        </p:txBody>
      </p:sp>
      <p:pic>
        <p:nvPicPr>
          <p:cNvPr id="5" name="Shape 64"/>
          <p:cNvPicPr preferRelativeResize="0"/>
          <p:nvPr/>
        </p:nvPicPr>
        <p:blipFill>
          <a:blip r:embed="rId4">
            <a:alphaModFix/>
          </a:blip>
          <a:stretch>
            <a:fillRect/>
          </a:stretch>
        </p:blipFill>
        <p:spPr>
          <a:xfrm>
            <a:off x="6837701" y="2105013"/>
            <a:ext cx="1849099" cy="184909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Shape 181"/>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82" name="Shape 182"/>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Acknowledgements   </a:t>
            </a:r>
          </a:p>
        </p:txBody>
      </p:sp>
      <p:sp>
        <p:nvSpPr>
          <p:cNvPr id="183" name="Shape 183"/>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rtl="0">
              <a:spcBef>
                <a:spcPts val="0"/>
              </a:spcBef>
              <a:buNone/>
            </a:pPr>
            <a:r>
              <a:rPr lang="en" sz="2400" dirty="0"/>
              <a:t>Farid Farahmand</a:t>
            </a:r>
          </a:p>
          <a:p>
            <a:pPr rtl="0">
              <a:spcBef>
                <a:spcPts val="0"/>
              </a:spcBef>
              <a:buNone/>
            </a:pPr>
            <a:r>
              <a:rPr lang="en" sz="2400" dirty="0"/>
              <a:t>Tramaine Austin-Dillon </a:t>
            </a:r>
          </a:p>
          <a:p>
            <a:pPr rtl="0">
              <a:spcBef>
                <a:spcPts val="0"/>
              </a:spcBef>
              <a:buNone/>
            </a:pPr>
            <a:r>
              <a:rPr lang="en" sz="2400" dirty="0"/>
              <a:t>Haider Khaleel</a:t>
            </a:r>
          </a:p>
          <a:p>
            <a:pPr rtl="0">
              <a:spcBef>
                <a:spcPts val="0"/>
              </a:spcBef>
              <a:buNone/>
            </a:pPr>
            <a:r>
              <a:rPr lang="en" sz="2400" dirty="0"/>
              <a:t>Ali Kujoory</a:t>
            </a:r>
          </a:p>
          <a:p>
            <a:pPr rtl="0">
              <a:spcBef>
                <a:spcPts val="0"/>
              </a:spcBef>
              <a:buNone/>
            </a:pPr>
            <a:r>
              <a:rPr lang="en" sz="2400" dirty="0"/>
              <a:t>Shahram Marivani</a:t>
            </a:r>
          </a:p>
          <a:p>
            <a:pPr rtl="0">
              <a:spcBef>
                <a:spcPts val="0"/>
              </a:spcBef>
              <a:buNone/>
            </a:pPr>
            <a:endParaRPr sz="2400" dirty="0"/>
          </a:p>
          <a:p>
            <a:pPr rtl="0">
              <a:spcBef>
                <a:spcPts val="0"/>
              </a:spcBef>
              <a:buNone/>
            </a:pPr>
            <a:endParaRPr sz="2400" dirty="0"/>
          </a:p>
          <a:p>
            <a:pPr rtl="0">
              <a:spcBef>
                <a:spcPts val="0"/>
              </a:spcBef>
              <a:buNone/>
            </a:pPr>
            <a:endParaRPr sz="2400" dirty="0"/>
          </a:p>
          <a:p>
            <a:pPr lvl="0" rtl="0">
              <a:spcBef>
                <a:spcPts val="0"/>
              </a:spcBef>
              <a:buNone/>
            </a:pPr>
            <a:endParaRPr sz="1600" dirty="0"/>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89" name="Shape 189"/>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References </a:t>
            </a:r>
          </a:p>
        </p:txBody>
      </p:sp>
      <p:sp>
        <p:nvSpPr>
          <p:cNvPr id="190" name="Shape 190"/>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lvl="0" rtl="0">
              <a:lnSpc>
                <a:spcPct val="150000"/>
              </a:lnSpc>
              <a:spcBef>
                <a:spcPts val="0"/>
              </a:spcBef>
              <a:buClr>
                <a:schemeClr val="dk1"/>
              </a:buClr>
              <a:buSzPct val="91666"/>
              <a:buFont typeface="Arial"/>
              <a:buNone/>
            </a:pPr>
            <a:r>
              <a:rPr lang="en" sz="1200"/>
              <a:t>1)   </a:t>
            </a:r>
            <a:r>
              <a:rPr lang="en" sz="1200">
                <a:hlinkClick r:id="rId4"/>
              </a:rPr>
              <a:t> </a:t>
            </a:r>
            <a:r>
              <a:rPr lang="en" sz="1200" u="sng">
                <a:solidFill>
                  <a:schemeClr val="hlink"/>
                </a:solidFill>
                <a:hlinkClick r:id="rId4"/>
              </a:rPr>
              <a:t>http://www.macgray.com/</a:t>
            </a:r>
          </a:p>
          <a:p>
            <a:pPr lvl="0" rtl="0">
              <a:lnSpc>
                <a:spcPct val="150000"/>
              </a:lnSpc>
              <a:spcBef>
                <a:spcPts val="0"/>
              </a:spcBef>
              <a:buClr>
                <a:schemeClr val="dk1"/>
              </a:buClr>
              <a:buSzPct val="91666"/>
              <a:buFont typeface="Arial"/>
              <a:buNone/>
            </a:pPr>
            <a:r>
              <a:rPr lang="en" sz="1200"/>
              <a:t>2)   </a:t>
            </a:r>
            <a:r>
              <a:rPr lang="en" sz="1200">
                <a:hlinkClick r:id="rId5"/>
              </a:rPr>
              <a:t> </a:t>
            </a:r>
            <a:r>
              <a:rPr lang="en" sz="1200" u="sng">
                <a:solidFill>
                  <a:schemeClr val="hlink"/>
                </a:solidFill>
                <a:hlinkClick r:id="rId5"/>
              </a:rPr>
              <a:t>http://www.campus-solutions.net/index.html</a:t>
            </a:r>
          </a:p>
          <a:p>
            <a:pPr lvl="0" rtl="0">
              <a:lnSpc>
                <a:spcPct val="150000"/>
              </a:lnSpc>
              <a:spcBef>
                <a:spcPts val="0"/>
              </a:spcBef>
              <a:buClr>
                <a:schemeClr val="dk1"/>
              </a:buClr>
              <a:buSzPct val="91666"/>
              <a:buFont typeface="Arial"/>
              <a:buNone/>
            </a:pPr>
            <a:r>
              <a:rPr lang="en" sz="1200"/>
              <a:t>3)   </a:t>
            </a:r>
            <a:r>
              <a:rPr lang="en" sz="1200">
                <a:hlinkClick r:id="rId6"/>
              </a:rPr>
              <a:t> </a:t>
            </a:r>
            <a:r>
              <a:rPr lang="en" sz="1200" u="sng">
                <a:solidFill>
                  <a:schemeClr val="hlink"/>
                </a:solidFill>
                <a:hlinkClick r:id="rId6"/>
              </a:rPr>
              <a:t>http://www.amazon.com/LG-Electronics-RLM20K-Laundry-Monitoring/dp/B0012OMY2K</a:t>
            </a:r>
          </a:p>
          <a:p>
            <a:pPr lvl="0" rtl="0">
              <a:lnSpc>
                <a:spcPct val="150000"/>
              </a:lnSpc>
              <a:spcBef>
                <a:spcPts val="0"/>
              </a:spcBef>
              <a:buClr>
                <a:schemeClr val="dk1"/>
              </a:buClr>
              <a:buSzPct val="91666"/>
              <a:buFont typeface="Arial"/>
              <a:buNone/>
            </a:pPr>
            <a:r>
              <a:rPr lang="en" sz="1200"/>
              <a:t>4)   </a:t>
            </a:r>
            <a:r>
              <a:rPr lang="en" sz="1200">
                <a:hlinkClick r:id="rId7"/>
              </a:rPr>
              <a:t> </a:t>
            </a:r>
            <a:r>
              <a:rPr lang="en" sz="1200" u="sng">
                <a:solidFill>
                  <a:schemeClr val="hlink"/>
                </a:solidFill>
                <a:hlinkClick r:id="rId7"/>
              </a:rPr>
              <a:t>http://www.maytag.com/Laundry-1/Laundry_Laundry_Appliances_Washers-3/102120050+4294966015/</a:t>
            </a:r>
          </a:p>
          <a:p>
            <a:pPr lvl="0" rtl="0">
              <a:lnSpc>
                <a:spcPct val="150000"/>
              </a:lnSpc>
              <a:spcBef>
                <a:spcPts val="0"/>
              </a:spcBef>
              <a:buClr>
                <a:schemeClr val="dk1"/>
              </a:buClr>
              <a:buSzPct val="91666"/>
              <a:buFont typeface="Arial"/>
              <a:buNone/>
            </a:pPr>
            <a:r>
              <a:rPr lang="en" sz="1200"/>
              <a:t>5)   </a:t>
            </a:r>
            <a:r>
              <a:rPr lang="en" sz="1200">
                <a:hlinkClick r:id="rId8"/>
              </a:rPr>
              <a:t> </a:t>
            </a:r>
            <a:r>
              <a:rPr lang="en" sz="1200" u="sng">
                <a:solidFill>
                  <a:schemeClr val="hlink"/>
                </a:solidFill>
                <a:hlinkClick r:id="rId8"/>
              </a:rPr>
              <a:t>http://www.nmhc.org/Content.aspx?id=4708</a:t>
            </a:r>
          </a:p>
          <a:p>
            <a:pPr lvl="0" rtl="0">
              <a:lnSpc>
                <a:spcPct val="150000"/>
              </a:lnSpc>
              <a:spcBef>
                <a:spcPts val="0"/>
              </a:spcBef>
              <a:buClr>
                <a:schemeClr val="dk1"/>
              </a:buClr>
              <a:buSzPct val="91666"/>
              <a:buFont typeface="Arial"/>
              <a:buNone/>
            </a:pPr>
            <a:r>
              <a:rPr lang="en" sz="1200"/>
              <a:t>6)   </a:t>
            </a:r>
            <a:r>
              <a:rPr lang="en" sz="1200">
                <a:hlinkClick r:id="rId9"/>
              </a:rPr>
              <a:t> </a:t>
            </a:r>
            <a:r>
              <a:rPr lang="en" sz="1200" u="sng">
                <a:solidFill>
                  <a:schemeClr val="hlink"/>
                </a:solidFill>
                <a:hlinkClick r:id="rId9"/>
              </a:rPr>
              <a:t>http://www.analog.com/static/imported-files/data_sheets/ADXL345.pdf</a:t>
            </a:r>
          </a:p>
          <a:p>
            <a:pPr lvl="0" rtl="0">
              <a:lnSpc>
                <a:spcPct val="150000"/>
              </a:lnSpc>
              <a:spcBef>
                <a:spcPts val="0"/>
              </a:spcBef>
              <a:buClr>
                <a:schemeClr val="dk1"/>
              </a:buClr>
              <a:buSzPct val="91666"/>
              <a:buFont typeface="Arial"/>
              <a:buNone/>
            </a:pPr>
            <a:r>
              <a:rPr lang="en" sz="1200"/>
              <a:t>7)   </a:t>
            </a:r>
            <a:r>
              <a:rPr lang="en" sz="1200">
                <a:hlinkClick r:id="rId10"/>
              </a:rPr>
              <a:t> </a:t>
            </a:r>
            <a:r>
              <a:rPr lang="en" sz="1200" u="sng">
                <a:solidFill>
                  <a:schemeClr val="hlink"/>
                </a:solidFill>
                <a:hlinkClick r:id="rId10"/>
              </a:rPr>
              <a:t>https://www.sparkfun.com/products/9836</a:t>
            </a:r>
          </a:p>
          <a:p>
            <a:pPr lvl="0" rtl="0">
              <a:lnSpc>
                <a:spcPct val="150000"/>
              </a:lnSpc>
              <a:spcBef>
                <a:spcPts val="0"/>
              </a:spcBef>
              <a:buClr>
                <a:schemeClr val="dk1"/>
              </a:buClr>
              <a:buSzPct val="91666"/>
              <a:buFont typeface="Arial"/>
              <a:buNone/>
            </a:pPr>
            <a:r>
              <a:rPr lang="en" sz="1200"/>
              <a:t>8)   </a:t>
            </a:r>
            <a:r>
              <a:rPr lang="en" sz="1200">
                <a:hlinkClick r:id="rId11"/>
              </a:rPr>
              <a:t> </a:t>
            </a:r>
            <a:r>
              <a:rPr lang="en" sz="1200" u="sng">
                <a:solidFill>
                  <a:schemeClr val="hlink"/>
                </a:solidFill>
                <a:hlinkClick r:id="rId11"/>
              </a:rPr>
              <a:t>http://ww1.microchip.com/downloads/en/DeviceDoc/41303G.pdf</a:t>
            </a:r>
          </a:p>
          <a:p>
            <a:pPr lvl="0" rtl="0">
              <a:lnSpc>
                <a:spcPct val="150000"/>
              </a:lnSpc>
              <a:spcBef>
                <a:spcPts val="0"/>
              </a:spcBef>
              <a:buClr>
                <a:schemeClr val="dk1"/>
              </a:buClr>
              <a:buSzPct val="91666"/>
              <a:buFont typeface="Arial"/>
              <a:buNone/>
            </a:pPr>
            <a:r>
              <a:rPr lang="en" sz="1200"/>
              <a:t>9)   </a:t>
            </a:r>
            <a:r>
              <a:rPr lang="en" sz="1200">
                <a:hlinkClick r:id="rId12"/>
              </a:rPr>
              <a:t> </a:t>
            </a:r>
            <a:r>
              <a:rPr lang="en" sz="1200" u="sng">
                <a:solidFill>
                  <a:schemeClr val="hlink"/>
                </a:solidFill>
                <a:hlinkClick r:id="rId12"/>
              </a:rPr>
              <a:t>http://ww1.microchip.com/downloads/en/DeviceDoc/61156H.pdf</a:t>
            </a:r>
          </a:p>
          <a:p>
            <a:pPr lvl="0" rtl="0">
              <a:lnSpc>
                <a:spcPct val="150000"/>
              </a:lnSpc>
              <a:spcBef>
                <a:spcPts val="0"/>
              </a:spcBef>
              <a:buClr>
                <a:schemeClr val="dk1"/>
              </a:buClr>
              <a:buSzPct val="91666"/>
              <a:buFont typeface="Arial"/>
              <a:buNone/>
            </a:pPr>
            <a:r>
              <a:rPr lang="en" sz="1200"/>
              <a:t>10)  </a:t>
            </a:r>
            <a:r>
              <a:rPr lang="en" sz="1200" u="sng">
                <a:solidFill>
                  <a:schemeClr val="hlink"/>
                </a:solidFill>
                <a:hlinkClick r:id="rId13"/>
              </a:rPr>
              <a:t>http://ww1.microchip.com/downloads/en/DeviceDoc/70686B.pdf</a:t>
            </a:r>
          </a:p>
          <a:p>
            <a:pPr lvl="0" rtl="0">
              <a:lnSpc>
                <a:spcPct val="150000"/>
              </a:lnSpc>
              <a:spcBef>
                <a:spcPts val="0"/>
              </a:spcBef>
              <a:buClr>
                <a:schemeClr val="dk1"/>
              </a:buClr>
              <a:buSzPct val="91666"/>
              <a:buFont typeface="Arial"/>
              <a:buNone/>
            </a:pPr>
            <a:r>
              <a:rPr lang="en" sz="1200"/>
              <a:t>11)</a:t>
            </a:r>
            <a:r>
              <a:rPr lang="en" sz="1200">
                <a:hlinkClick r:id="rId14"/>
              </a:rPr>
              <a:t> </a:t>
            </a:r>
            <a:r>
              <a:rPr lang="en" sz="1200" u="sng">
                <a:solidFill>
                  <a:schemeClr val="hlink"/>
                </a:solidFill>
                <a:hlinkClick r:id="rId14"/>
              </a:rPr>
              <a:t>https://www.digilentinc.com/Products/Detail.cfm?NavPath=2,892,1193&amp;Prod=CHIPKIT-WF32</a:t>
            </a:r>
          </a:p>
          <a:p>
            <a:pPr lvl="0" rtl="0">
              <a:spcBef>
                <a:spcPts val="0"/>
              </a:spcBef>
              <a:buNone/>
            </a:pPr>
            <a:endParaRPr sz="1600"/>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238" name="Shape 238"/>
          <p:cNvSpPr txBox="1">
            <a:spLocks noGrp="1"/>
          </p:cNvSpPr>
          <p:nvPr>
            <p:ph type="title"/>
          </p:nvPr>
        </p:nvSpPr>
        <p:spPr>
          <a:xfrm>
            <a:off x="685800" y="1704165"/>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dirty="0"/>
              <a:t>Questions/Comments</a:t>
            </a:r>
          </a:p>
        </p:txBody>
      </p:sp>
      <p:sp>
        <p:nvSpPr>
          <p:cNvPr id="239" name="Shape 239"/>
          <p:cNvSpPr txBox="1"/>
          <p:nvPr/>
        </p:nvSpPr>
        <p:spPr>
          <a:xfrm>
            <a:off x="6093875" y="3683550"/>
            <a:ext cx="2723699" cy="339900"/>
          </a:xfrm>
          <a:prstGeom prst="rect">
            <a:avLst/>
          </a:prstGeom>
          <a:noFill/>
          <a:ln>
            <a:noFill/>
          </a:ln>
        </p:spPr>
        <p:txBody>
          <a:bodyPr lIns="91425" tIns="91425" rIns="91425" bIns="91425" anchor="t" anchorCtr="0">
            <a:noAutofit/>
          </a:bodyPr>
          <a:lstStyle/>
          <a:p>
            <a:pPr lvl="0" algn="r" rtl="0">
              <a:spcBef>
                <a:spcPts val="0"/>
              </a:spcBef>
              <a:buNone/>
            </a:pPr>
            <a:r>
              <a:rPr lang="en"/>
              <a:t>laundrynowssu.weebly.com </a:t>
            </a:r>
          </a:p>
        </p:txBody>
      </p:sp>
      <p:sp>
        <p:nvSpPr>
          <p:cNvPr id="240" name="Shape 240"/>
          <p:cNvSpPr txBox="1"/>
          <p:nvPr/>
        </p:nvSpPr>
        <p:spPr>
          <a:xfrm>
            <a:off x="348900" y="3683550"/>
            <a:ext cx="5199899" cy="1266900"/>
          </a:xfrm>
          <a:prstGeom prst="rect">
            <a:avLst/>
          </a:prstGeom>
          <a:noFill/>
          <a:ln>
            <a:noFill/>
          </a:ln>
        </p:spPr>
        <p:txBody>
          <a:bodyPr lIns="91425" tIns="91425" rIns="91425" bIns="91425" anchor="t" anchorCtr="0">
            <a:noAutofit/>
          </a:bodyPr>
          <a:lstStyle/>
          <a:p>
            <a:pPr rtl="0">
              <a:spcBef>
                <a:spcPts val="0"/>
              </a:spcBef>
              <a:buNone/>
            </a:pPr>
            <a:r>
              <a:rPr lang="en" dirty="0"/>
              <a:t>Laundry Now</a:t>
            </a:r>
          </a:p>
          <a:p>
            <a:pPr lvl="0" rtl="0">
              <a:spcBef>
                <a:spcPts val="0"/>
              </a:spcBef>
              <a:buNone/>
            </a:pPr>
            <a:r>
              <a:rPr lang="en" dirty="0"/>
              <a:t>Senior Design Project </a:t>
            </a:r>
            <a:r>
              <a:rPr lang="en" dirty="0" smtClean="0"/>
              <a:t>Submitted </a:t>
            </a:r>
            <a:r>
              <a:rPr lang="en" dirty="0"/>
              <a:t>By:</a:t>
            </a:r>
          </a:p>
          <a:p>
            <a:pPr lvl="0" rtl="0">
              <a:spcBef>
                <a:spcPts val="0"/>
              </a:spcBef>
              <a:buNone/>
            </a:pPr>
            <a:r>
              <a:rPr lang="en" dirty="0"/>
              <a:t>Frank Monforte, Ryan Russell</a:t>
            </a:r>
          </a:p>
          <a:p>
            <a:pPr lvl="0" rtl="0">
              <a:spcBef>
                <a:spcPts val="0"/>
              </a:spcBef>
              <a:buNone/>
            </a:pPr>
            <a:r>
              <a:rPr lang="en" dirty="0"/>
              <a:t>Sonoma State University Department of Engineering Science</a:t>
            </a:r>
          </a:p>
          <a:p>
            <a:pPr lvl="0" rtl="0">
              <a:spcBef>
                <a:spcPts val="0"/>
              </a:spcBef>
              <a:buNone/>
            </a:pPr>
            <a:r>
              <a:rPr lang="en" dirty="0"/>
              <a:t>Advisor: Dr. Farid Farahmand</a:t>
            </a:r>
          </a:p>
        </p:txBody>
      </p:sp>
      <p:sp>
        <p:nvSpPr>
          <p:cNvPr id="3" name="Slide Number Placeholder 2"/>
          <p:cNvSpPr>
            <a:spLocks noGrp="1"/>
          </p:cNvSpPr>
          <p:nvPr>
            <p:ph type="sldNum" sz="quarter" idx="12"/>
          </p:nvPr>
        </p:nvSpPr>
        <p:spPr/>
        <p:txBody>
          <a:bodyPr/>
          <a:lstStyle/>
          <a:p>
            <a:fld id="{DEE6356E-8956-49E9-A978-B6388EFAFFA5}" type="slidenum">
              <a:rPr lang="en-US" smtClean="0"/>
              <a:t>23</a:t>
            </a:fld>
            <a:endParaRPr lang="en-US" dirty="0"/>
          </a:p>
        </p:txBody>
      </p:sp>
    </p:spTree>
    <p:extLst>
      <p:ext uri="{BB962C8B-B14F-4D97-AF65-F5344CB8AC3E}">
        <p14:creationId xmlns:p14="http://schemas.microsoft.com/office/powerpoint/2010/main" val="4205767932"/>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Shape 201"/>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202" name="Shape 202"/>
          <p:cNvSpPr txBox="1">
            <a:spLocks noGrp="1"/>
          </p:cNvSpPr>
          <p:nvPr>
            <p:ph type="title"/>
          </p:nvPr>
        </p:nvSpPr>
        <p:spPr>
          <a:xfrm>
            <a:off x="457200" y="1076850"/>
            <a:ext cx="8229600" cy="677999"/>
          </a:xfrm>
          <a:prstGeom prst="rect">
            <a:avLst/>
          </a:prstGeom>
        </p:spPr>
        <p:txBody>
          <a:bodyPr lIns="91425" tIns="91425" rIns="91425" bIns="91425" anchor="b" anchorCtr="0">
            <a:noAutofit/>
          </a:bodyPr>
          <a:lstStyle/>
          <a:p>
            <a:pPr lvl="0" algn="ctr" rtl="0">
              <a:spcBef>
                <a:spcPts val="0"/>
              </a:spcBef>
              <a:buNone/>
            </a:pPr>
            <a:r>
              <a:rPr lang="en" sz="3200" dirty="0" smtClean="0"/>
              <a:t>SPI </a:t>
            </a:r>
            <a:r>
              <a:rPr lang="en" sz="3200" dirty="0"/>
              <a:t>Communication Over Distance</a:t>
            </a:r>
          </a:p>
        </p:txBody>
      </p:sp>
      <p:pic>
        <p:nvPicPr>
          <p:cNvPr id="203" name="Shape 203"/>
          <p:cNvPicPr preferRelativeResize="0"/>
          <p:nvPr/>
        </p:nvPicPr>
        <p:blipFill>
          <a:blip r:embed="rId4">
            <a:alphaModFix/>
          </a:blip>
          <a:stretch>
            <a:fillRect/>
          </a:stretch>
        </p:blipFill>
        <p:spPr>
          <a:xfrm>
            <a:off x="5002175" y="2142874"/>
            <a:ext cx="3300849" cy="2554899"/>
          </a:xfrm>
          <a:prstGeom prst="rect">
            <a:avLst/>
          </a:prstGeom>
          <a:noFill/>
          <a:ln>
            <a:noFill/>
          </a:ln>
        </p:spPr>
      </p:pic>
      <p:pic>
        <p:nvPicPr>
          <p:cNvPr id="204" name="Shape 204"/>
          <p:cNvPicPr preferRelativeResize="0"/>
          <p:nvPr/>
        </p:nvPicPr>
        <p:blipFill>
          <a:blip r:embed="rId5">
            <a:alphaModFix/>
          </a:blip>
          <a:stretch>
            <a:fillRect/>
          </a:stretch>
        </p:blipFill>
        <p:spPr>
          <a:xfrm>
            <a:off x="728675" y="2142875"/>
            <a:ext cx="3300849" cy="255489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210" name="Shape 210"/>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algn="ctr" rtl="0">
              <a:spcBef>
                <a:spcPts val="0"/>
              </a:spcBef>
              <a:buNone/>
            </a:pPr>
            <a:r>
              <a:rPr lang="en" sz="3200" dirty="0" smtClean="0"/>
              <a:t>UART </a:t>
            </a:r>
            <a:r>
              <a:rPr lang="en" sz="3200" dirty="0"/>
              <a:t>Communication Over Distance</a:t>
            </a:r>
          </a:p>
        </p:txBody>
      </p:sp>
      <p:pic>
        <p:nvPicPr>
          <p:cNvPr id="211" name="Shape 211"/>
          <p:cNvPicPr preferRelativeResize="0"/>
          <p:nvPr/>
        </p:nvPicPr>
        <p:blipFill>
          <a:blip r:embed="rId4">
            <a:alphaModFix/>
          </a:blip>
          <a:stretch>
            <a:fillRect/>
          </a:stretch>
        </p:blipFill>
        <p:spPr>
          <a:xfrm>
            <a:off x="932275" y="2066875"/>
            <a:ext cx="3427849" cy="2540849"/>
          </a:xfrm>
          <a:prstGeom prst="rect">
            <a:avLst/>
          </a:prstGeom>
          <a:noFill/>
          <a:ln>
            <a:noFill/>
          </a:ln>
        </p:spPr>
      </p:pic>
      <p:pic>
        <p:nvPicPr>
          <p:cNvPr id="212" name="Shape 212"/>
          <p:cNvPicPr preferRelativeResize="0"/>
          <p:nvPr/>
        </p:nvPicPr>
        <p:blipFill>
          <a:blip r:embed="rId5">
            <a:alphaModFix/>
          </a:blip>
          <a:stretch>
            <a:fillRect/>
          </a:stretch>
        </p:blipFill>
        <p:spPr>
          <a:xfrm>
            <a:off x="4815200" y="2066875"/>
            <a:ext cx="3563926" cy="254084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Shape 217"/>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218" name="Shape 218"/>
          <p:cNvPicPr preferRelativeResize="0"/>
          <p:nvPr/>
        </p:nvPicPr>
        <p:blipFill>
          <a:blip r:embed="rId4">
            <a:alphaModFix/>
          </a:blip>
          <a:stretch>
            <a:fillRect/>
          </a:stretch>
        </p:blipFill>
        <p:spPr>
          <a:xfrm>
            <a:off x="764425" y="1616600"/>
            <a:ext cx="7721199" cy="2550025"/>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224" name="Shape 224"/>
          <p:cNvPicPr preferRelativeResize="0"/>
          <p:nvPr/>
        </p:nvPicPr>
        <p:blipFill>
          <a:blip r:embed="rId4">
            <a:alphaModFix/>
          </a:blip>
          <a:stretch>
            <a:fillRect/>
          </a:stretch>
        </p:blipFill>
        <p:spPr>
          <a:xfrm>
            <a:off x="252425" y="1595451"/>
            <a:ext cx="8639175" cy="2224250"/>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170" name="Shape 170"/>
          <p:cNvSpPr txBox="1">
            <a:spLocks noGrp="1"/>
          </p:cNvSpPr>
          <p:nvPr>
            <p:ph type="title"/>
          </p:nvPr>
        </p:nvSpPr>
        <p:spPr>
          <a:xfrm>
            <a:off x="291925" y="1153050"/>
            <a:ext cx="8229600" cy="614099"/>
          </a:xfrm>
          <a:prstGeom prst="rect">
            <a:avLst/>
          </a:prstGeom>
          <a:noFill/>
          <a:ln>
            <a:noFill/>
          </a:ln>
        </p:spPr>
        <p:txBody>
          <a:bodyPr lIns="91425" tIns="91425" rIns="91425" bIns="91425" anchor="b" anchorCtr="0">
            <a:noAutofit/>
          </a:bodyPr>
          <a:lstStyle/>
          <a:p>
            <a:pPr lvl="0" rtl="0">
              <a:spcBef>
                <a:spcPts val="0"/>
              </a:spcBef>
              <a:buNone/>
            </a:pPr>
            <a:r>
              <a:rPr lang="en" sz="3000"/>
              <a:t>Sensor Test Results</a:t>
            </a:r>
          </a:p>
        </p:txBody>
      </p:sp>
      <p:sp>
        <p:nvSpPr>
          <p:cNvPr id="171" name="Shape 171"/>
          <p:cNvSpPr txBox="1"/>
          <p:nvPr/>
        </p:nvSpPr>
        <p:spPr>
          <a:xfrm>
            <a:off x="291925" y="1767150"/>
            <a:ext cx="4750200" cy="2237699"/>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1800"/>
              <a:t>Parallax 2-Axis MEMS Accelerometer</a:t>
            </a:r>
          </a:p>
          <a:p>
            <a:pPr marL="457200" lvl="0" indent="-342900" rtl="0">
              <a:spcBef>
                <a:spcPts val="0"/>
              </a:spcBef>
              <a:buClr>
                <a:srgbClr val="000000"/>
              </a:buClr>
              <a:buSzPct val="100000"/>
              <a:buFont typeface="Arial"/>
              <a:buChar char="●"/>
            </a:pPr>
            <a:r>
              <a:rPr lang="en" sz="1800"/>
              <a:t>Digital Output to Arduino Uno</a:t>
            </a:r>
          </a:p>
          <a:p>
            <a:pPr marL="457200" lvl="0" indent="-342900" rtl="0">
              <a:spcBef>
                <a:spcPts val="0"/>
              </a:spcBef>
              <a:buClr>
                <a:srgbClr val="000000"/>
              </a:buClr>
              <a:buSzPct val="100000"/>
              <a:buFont typeface="Arial"/>
              <a:buChar char="●"/>
            </a:pPr>
            <a:r>
              <a:rPr lang="en" sz="1800"/>
              <a:t>Data sent serially to laptop</a:t>
            </a:r>
          </a:p>
          <a:p>
            <a:pPr marL="457200" lvl="0" indent="-342900" rtl="0">
              <a:spcBef>
                <a:spcPts val="0"/>
              </a:spcBef>
              <a:buClr>
                <a:srgbClr val="000000"/>
              </a:buClr>
              <a:buSzPct val="100000"/>
              <a:buFont typeface="Arial"/>
              <a:buChar char="●"/>
            </a:pPr>
            <a:r>
              <a:rPr lang="en" sz="1800"/>
              <a:t>Data Points plotted in MATLAB</a:t>
            </a:r>
          </a:p>
          <a:p>
            <a:pPr marL="457200" lvl="0" indent="-342900">
              <a:spcBef>
                <a:spcPts val="0"/>
              </a:spcBef>
              <a:buClr>
                <a:srgbClr val="000000"/>
              </a:buClr>
              <a:buSzPct val="100000"/>
              <a:buFont typeface="Arial"/>
              <a:buChar char="●"/>
            </a:pPr>
            <a:r>
              <a:rPr lang="en" sz="1800"/>
              <a:t>Results analyzed </a:t>
            </a:r>
          </a:p>
        </p:txBody>
      </p:sp>
      <p:pic>
        <p:nvPicPr>
          <p:cNvPr id="172" name="Shape 172"/>
          <p:cNvPicPr preferRelativeResize="0"/>
          <p:nvPr/>
        </p:nvPicPr>
        <p:blipFill>
          <a:blip r:embed="rId4">
            <a:alphaModFix/>
          </a:blip>
          <a:stretch>
            <a:fillRect/>
          </a:stretch>
        </p:blipFill>
        <p:spPr>
          <a:xfrm>
            <a:off x="4406575" y="2255359"/>
            <a:ext cx="4470473" cy="2513425"/>
          </a:xfrm>
          <a:prstGeom prst="rect">
            <a:avLst/>
          </a:prstGeom>
          <a:noFill/>
          <a:ln>
            <a:noFill/>
          </a:ln>
        </p:spPr>
      </p:pic>
      <p:sp>
        <p:nvSpPr>
          <p:cNvPr id="2" name="Slide Number Placeholder 1"/>
          <p:cNvSpPr>
            <a:spLocks noGrp="1"/>
          </p:cNvSpPr>
          <p:nvPr>
            <p:ph type="sldNum" sz="quarter" idx="12"/>
          </p:nvPr>
        </p:nvSpPr>
        <p:spPr/>
        <p:txBody>
          <a:bodyPr/>
          <a:lstStyle/>
          <a:p>
            <a:fld id="{DEE6356E-8956-49E9-A978-B6388EFAFFA5}" type="slidenum">
              <a:rPr lang="en-US" smtClean="0"/>
              <a:t>28</a:t>
            </a:fld>
            <a:endParaRPr lang="en-US" dirty="0"/>
          </a:p>
        </p:txBody>
      </p:sp>
    </p:spTree>
    <p:extLst>
      <p:ext uri="{BB962C8B-B14F-4D97-AF65-F5344CB8AC3E}">
        <p14:creationId xmlns:p14="http://schemas.microsoft.com/office/powerpoint/2010/main" val="1819032728"/>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92" y="1076853"/>
            <a:ext cx="7990906" cy="4066647"/>
          </a:xfrm>
          <a:prstGeom prst="rect">
            <a:avLst/>
          </a:prstGeom>
        </p:spPr>
      </p:pic>
      <p:pic>
        <p:nvPicPr>
          <p:cNvPr id="177" name="Shape 177"/>
          <p:cNvPicPr preferRelativeResize="0"/>
          <p:nvPr/>
        </p:nvPicPr>
        <p:blipFill>
          <a:blip r:embed="rId4">
            <a:alphaModFix/>
          </a:blip>
          <a:stretch>
            <a:fillRect/>
          </a:stretch>
        </p:blipFill>
        <p:spPr>
          <a:xfrm>
            <a:off x="0" y="-76202"/>
            <a:ext cx="9144001" cy="1153055"/>
          </a:xfrm>
          <a:prstGeom prst="rect">
            <a:avLst/>
          </a:prstGeom>
          <a:noFill/>
          <a:ln>
            <a:noFill/>
          </a:ln>
        </p:spPr>
      </p:pic>
      <p:sp>
        <p:nvSpPr>
          <p:cNvPr id="3" name="Slide Number Placeholder 2"/>
          <p:cNvSpPr>
            <a:spLocks noGrp="1"/>
          </p:cNvSpPr>
          <p:nvPr>
            <p:ph type="sldNum" sz="quarter" idx="12"/>
          </p:nvPr>
        </p:nvSpPr>
        <p:spPr/>
        <p:txBody>
          <a:bodyPr/>
          <a:lstStyle/>
          <a:p>
            <a:fld id="{DEE6356E-8956-49E9-A978-B6388EFAFFA5}" type="slidenum">
              <a:rPr lang="en-US" smtClean="0"/>
              <a:t>29</a:t>
            </a:fld>
            <a:endParaRPr lang="en-US" dirty="0"/>
          </a:p>
        </p:txBody>
      </p:sp>
    </p:spTree>
    <p:extLst>
      <p:ext uri="{BB962C8B-B14F-4D97-AF65-F5344CB8AC3E}">
        <p14:creationId xmlns:p14="http://schemas.microsoft.com/office/powerpoint/2010/main" val="424209936"/>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6" name="Shape 46"/>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47" name="Shape 47"/>
          <p:cNvSpPr txBox="1">
            <a:spLocks noGrp="1"/>
          </p:cNvSpPr>
          <p:nvPr>
            <p:ph type="title"/>
          </p:nvPr>
        </p:nvSpPr>
        <p:spPr>
          <a:xfrm>
            <a:off x="457200" y="1076853"/>
            <a:ext cx="8229600" cy="857400"/>
          </a:xfrm>
          <a:prstGeom prst="rect">
            <a:avLst/>
          </a:prstGeom>
        </p:spPr>
        <p:txBody>
          <a:bodyPr lIns="91425" tIns="91425" rIns="91425" bIns="91425" anchor="b" anchorCtr="0">
            <a:noAutofit/>
          </a:bodyPr>
          <a:lstStyle/>
          <a:p>
            <a:pPr lvl="0" rtl="0">
              <a:spcBef>
                <a:spcPts val="0"/>
              </a:spcBef>
              <a:buNone/>
            </a:pPr>
            <a:r>
              <a:rPr lang="en"/>
              <a:t>The Problem</a:t>
            </a:r>
          </a:p>
        </p:txBody>
      </p:sp>
      <p:sp>
        <p:nvSpPr>
          <p:cNvPr id="48" name="Shape 48"/>
          <p:cNvSpPr txBox="1">
            <a:spLocks noGrp="1"/>
          </p:cNvSpPr>
          <p:nvPr>
            <p:ph type="body" idx="1"/>
          </p:nvPr>
        </p:nvSpPr>
        <p:spPr>
          <a:xfrm>
            <a:off x="457200" y="1930175"/>
            <a:ext cx="4495800" cy="3213299"/>
          </a:xfrm>
          <a:prstGeom prst="rect">
            <a:avLst/>
          </a:prstGeom>
        </p:spPr>
        <p:txBody>
          <a:bodyPr lIns="91425" tIns="91425" rIns="91425" bIns="91425" anchor="t" anchorCtr="0">
            <a:noAutofit/>
          </a:bodyPr>
          <a:lstStyle/>
          <a:p>
            <a:pPr lvl="0" rtl="0">
              <a:lnSpc>
                <a:spcPct val="115000"/>
              </a:lnSpc>
              <a:spcBef>
                <a:spcPts val="0"/>
              </a:spcBef>
              <a:buClr>
                <a:schemeClr val="dk1"/>
              </a:buClr>
              <a:buSzPct val="61111"/>
              <a:buFont typeface="Arial"/>
              <a:buNone/>
            </a:pPr>
            <a:r>
              <a:rPr lang="en" sz="1800"/>
              <a:t>•6 Million People in California Living in Apartments.</a:t>
            </a:r>
          </a:p>
          <a:p>
            <a:pPr lvl="0" rtl="0">
              <a:lnSpc>
                <a:spcPct val="115000"/>
              </a:lnSpc>
              <a:spcBef>
                <a:spcPts val="0"/>
              </a:spcBef>
              <a:buClr>
                <a:schemeClr val="dk1"/>
              </a:buClr>
              <a:buSzPct val="61111"/>
              <a:buFont typeface="Arial"/>
              <a:buNone/>
            </a:pPr>
            <a:r>
              <a:rPr lang="en" sz="1800"/>
              <a:t>•No Way to Determine if Washers or Dryers are Available for Use Without Making a Trip to the Laundry Room</a:t>
            </a:r>
          </a:p>
          <a:p>
            <a:pPr lvl="0" rtl="0">
              <a:lnSpc>
                <a:spcPct val="115000"/>
              </a:lnSpc>
              <a:spcBef>
                <a:spcPts val="0"/>
              </a:spcBef>
              <a:buNone/>
            </a:pPr>
            <a:r>
              <a:rPr lang="en" sz="1800"/>
              <a:t>•Difficult for Management to Keep Track of Which Machines are Being Used the Most (Maintenance and Repairs) and Which Machines May be Broken Down</a:t>
            </a:r>
          </a:p>
        </p:txBody>
      </p:sp>
      <p:pic>
        <p:nvPicPr>
          <p:cNvPr id="49" name="Shape 49"/>
          <p:cNvPicPr preferRelativeResize="0"/>
          <p:nvPr/>
        </p:nvPicPr>
        <p:blipFill>
          <a:blip r:embed="rId4">
            <a:alphaModFix/>
          </a:blip>
          <a:stretch>
            <a:fillRect/>
          </a:stretch>
        </p:blipFill>
        <p:spPr>
          <a:xfrm>
            <a:off x="5170100" y="1704300"/>
            <a:ext cx="3802449" cy="2566650"/>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3</a:t>
            </a:fld>
            <a:endParaRPr lang="en"/>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40" y="1055796"/>
            <a:ext cx="7787811" cy="3711467"/>
          </a:xfrm>
          <a:prstGeom prst="rect">
            <a:avLst/>
          </a:prstGeom>
        </p:spPr>
      </p:pic>
      <p:pic>
        <p:nvPicPr>
          <p:cNvPr id="4" name="Shape 237"/>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Tree>
    <p:extLst>
      <p:ext uri="{BB962C8B-B14F-4D97-AF65-F5344CB8AC3E}">
        <p14:creationId xmlns:p14="http://schemas.microsoft.com/office/powerpoint/2010/main" val="2055816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82175" y="1153053"/>
            <a:ext cx="8229600" cy="857400"/>
          </a:xfrm>
          <a:prstGeom prst="rect">
            <a:avLst/>
          </a:prstGeom>
        </p:spPr>
        <p:txBody>
          <a:bodyPr lIns="91425" tIns="91425" rIns="91425" bIns="91425" anchor="b" anchorCtr="0">
            <a:noAutofit/>
          </a:bodyPr>
          <a:lstStyle/>
          <a:p>
            <a:pPr>
              <a:spcBef>
                <a:spcPts val="0"/>
              </a:spcBef>
              <a:buNone/>
            </a:pPr>
            <a:r>
              <a:rPr lang="en" sz="3600" dirty="0" smtClean="0"/>
              <a:t>Testing</a:t>
            </a:r>
            <a:endParaRPr lang="en" sz="3600" dirty="0"/>
          </a:p>
        </p:txBody>
      </p:sp>
      <p:pic>
        <p:nvPicPr>
          <p:cNvPr id="65" name="Shape 65"/>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3" y="2356357"/>
            <a:ext cx="8886782" cy="2065002"/>
          </a:xfrm>
          <a:prstGeom prst="rect">
            <a:avLst/>
          </a:prstGeom>
        </p:spPr>
      </p:pic>
      <p:sp>
        <p:nvSpPr>
          <p:cNvPr id="3" name="Slide Number Placeholder 2"/>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Tree>
    <p:extLst>
      <p:ext uri="{BB962C8B-B14F-4D97-AF65-F5344CB8AC3E}">
        <p14:creationId xmlns:p14="http://schemas.microsoft.com/office/powerpoint/2010/main" val="2409983227"/>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282175" y="1153053"/>
            <a:ext cx="8229600" cy="857400"/>
          </a:xfrm>
          <a:prstGeom prst="rect">
            <a:avLst/>
          </a:prstGeom>
        </p:spPr>
        <p:txBody>
          <a:bodyPr lIns="91425" tIns="91425" rIns="91425" bIns="91425" anchor="b" anchorCtr="0">
            <a:noAutofit/>
          </a:bodyPr>
          <a:lstStyle/>
          <a:p>
            <a:pPr>
              <a:spcBef>
                <a:spcPts val="0"/>
              </a:spcBef>
              <a:buNone/>
            </a:pPr>
            <a:r>
              <a:rPr lang="en" sz="3600" dirty="0" smtClean="0"/>
              <a:t>Testing</a:t>
            </a:r>
            <a:endParaRPr lang="en" sz="3600" dirty="0"/>
          </a:p>
        </p:txBody>
      </p:sp>
      <p:pic>
        <p:nvPicPr>
          <p:cNvPr id="65" name="Shape 65"/>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642" y="1476207"/>
            <a:ext cx="6031149" cy="2874289"/>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Tree>
    <p:extLst>
      <p:ext uri="{BB962C8B-B14F-4D97-AF65-F5344CB8AC3E}">
        <p14:creationId xmlns:p14="http://schemas.microsoft.com/office/powerpoint/2010/main" val="3455484876"/>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55" name="Shape 55"/>
          <p:cNvSpPr txBox="1">
            <a:spLocks noGrp="1"/>
          </p:cNvSpPr>
          <p:nvPr>
            <p:ph type="title"/>
          </p:nvPr>
        </p:nvSpPr>
        <p:spPr>
          <a:xfrm>
            <a:off x="457200" y="1076850"/>
            <a:ext cx="8229600" cy="688799"/>
          </a:xfrm>
          <a:prstGeom prst="rect">
            <a:avLst/>
          </a:prstGeom>
        </p:spPr>
        <p:txBody>
          <a:bodyPr lIns="91425" tIns="91425" rIns="91425" bIns="91425" anchor="b" anchorCtr="0">
            <a:noAutofit/>
          </a:bodyPr>
          <a:lstStyle/>
          <a:p>
            <a:pPr lvl="0" rtl="0">
              <a:spcBef>
                <a:spcPts val="0"/>
              </a:spcBef>
              <a:buNone/>
            </a:pPr>
            <a:r>
              <a:rPr lang="en"/>
              <a:t>Project Goal </a:t>
            </a:r>
          </a:p>
        </p:txBody>
      </p:sp>
      <p:sp>
        <p:nvSpPr>
          <p:cNvPr id="56" name="Shape 56"/>
          <p:cNvSpPr txBox="1">
            <a:spLocks noGrp="1"/>
          </p:cNvSpPr>
          <p:nvPr>
            <p:ph type="body" idx="1"/>
          </p:nvPr>
        </p:nvSpPr>
        <p:spPr>
          <a:xfrm>
            <a:off x="457200" y="1930175"/>
            <a:ext cx="4123800" cy="3213299"/>
          </a:xfrm>
          <a:prstGeom prst="rect">
            <a:avLst/>
          </a:prstGeom>
        </p:spPr>
        <p:txBody>
          <a:bodyPr lIns="91425" tIns="91425" rIns="91425" bIns="91425" anchor="t" anchorCtr="0">
            <a:noAutofit/>
          </a:bodyPr>
          <a:lstStyle/>
          <a:p>
            <a:pPr lvl="0" rtl="0">
              <a:lnSpc>
                <a:spcPct val="90000"/>
              </a:lnSpc>
              <a:spcBef>
                <a:spcPts val="0"/>
              </a:spcBef>
              <a:buClr>
                <a:schemeClr val="dk1"/>
              </a:buClr>
              <a:buSzPct val="61111"/>
              <a:buFont typeface="Arial"/>
              <a:buNone/>
            </a:pPr>
            <a:r>
              <a:rPr lang="en" sz="1800">
                <a:latin typeface="Calibri"/>
                <a:ea typeface="Calibri"/>
                <a:cs typeface="Calibri"/>
                <a:sym typeface="Calibri"/>
              </a:rPr>
              <a:t>Design an easy to install, inexpensive monitoring system that allows users to check the status of machines in the laundry room. Include usage count so management can see which machines are being used the most (maintinence and repairs).</a:t>
            </a:r>
          </a:p>
          <a:p>
            <a:pPr lvl="0" rtl="0">
              <a:spcBef>
                <a:spcPts val="0"/>
              </a:spcBef>
              <a:buNone/>
            </a:pPr>
            <a:endParaRPr sz="2200"/>
          </a:p>
        </p:txBody>
      </p:sp>
      <p:sp>
        <p:nvSpPr>
          <p:cNvPr id="57" name="Shape 57"/>
          <p:cNvSpPr txBox="1"/>
          <p:nvPr/>
        </p:nvSpPr>
        <p:spPr>
          <a:xfrm>
            <a:off x="4607725" y="2027050"/>
            <a:ext cx="4123800" cy="2652000"/>
          </a:xfrm>
          <a:prstGeom prst="rect">
            <a:avLst/>
          </a:prstGeom>
          <a:noFill/>
          <a:ln>
            <a:noFill/>
          </a:ln>
        </p:spPr>
        <p:txBody>
          <a:bodyPr lIns="91425" tIns="91425" rIns="91425" bIns="91425" anchor="t" anchorCtr="0">
            <a:noAutofit/>
          </a:bodyPr>
          <a:lstStyle/>
          <a:p>
            <a:pPr marL="457200" lvl="0" indent="-317500" rtl="0">
              <a:lnSpc>
                <a:spcPct val="120000"/>
              </a:lnSpc>
              <a:spcBef>
                <a:spcPts val="0"/>
              </a:spcBef>
              <a:buClr>
                <a:schemeClr val="dk1"/>
              </a:buClr>
              <a:buSzPct val="100000"/>
              <a:buFont typeface="Arial"/>
              <a:buChar char="●"/>
            </a:pPr>
            <a:r>
              <a:rPr lang="en">
                <a:solidFill>
                  <a:schemeClr val="dk1"/>
                </a:solidFill>
              </a:rPr>
              <a:t>Expandable based on number of machines</a:t>
            </a:r>
          </a:p>
          <a:p>
            <a:pPr lvl="0" rtl="0">
              <a:lnSpc>
                <a:spcPct val="115000"/>
              </a:lnSpc>
              <a:spcBef>
                <a:spcPts val="0"/>
              </a:spcBef>
              <a:buClr>
                <a:schemeClr val="dk1"/>
              </a:buClr>
              <a:buFont typeface="Arial"/>
              <a:buNone/>
            </a:pPr>
            <a:endParaRPr>
              <a:solidFill>
                <a:schemeClr val="dk1"/>
              </a:solidFill>
            </a:endParaRPr>
          </a:p>
          <a:p>
            <a:pPr marL="457200" lvl="0" indent="-317500" rtl="0">
              <a:lnSpc>
                <a:spcPct val="120000"/>
              </a:lnSpc>
              <a:spcBef>
                <a:spcPts val="0"/>
              </a:spcBef>
              <a:buClr>
                <a:schemeClr val="dk1"/>
              </a:buClr>
              <a:buSzPct val="100000"/>
              <a:buFont typeface="Arial"/>
              <a:buChar char="●"/>
            </a:pPr>
            <a:r>
              <a:rPr lang="en">
                <a:solidFill>
                  <a:schemeClr val="dk1"/>
                </a:solidFill>
              </a:rPr>
              <a:t>Non-Invasive Design</a:t>
            </a:r>
          </a:p>
          <a:p>
            <a:pPr lvl="0" rtl="0">
              <a:lnSpc>
                <a:spcPct val="115000"/>
              </a:lnSpc>
              <a:spcBef>
                <a:spcPts val="0"/>
              </a:spcBef>
              <a:buClr>
                <a:schemeClr val="dk1"/>
              </a:buClr>
              <a:buFont typeface="Arial"/>
              <a:buNone/>
            </a:pPr>
            <a:endParaRPr>
              <a:solidFill>
                <a:schemeClr val="dk1"/>
              </a:solidFill>
            </a:endParaRPr>
          </a:p>
          <a:p>
            <a:pPr marL="457200" lvl="0" indent="-317500" rtl="0">
              <a:lnSpc>
                <a:spcPct val="120000"/>
              </a:lnSpc>
              <a:spcBef>
                <a:spcPts val="0"/>
              </a:spcBef>
              <a:buClr>
                <a:schemeClr val="dk1"/>
              </a:buClr>
              <a:buSzPct val="100000"/>
              <a:buFont typeface="Arial"/>
              <a:buChar char="●"/>
            </a:pPr>
            <a:r>
              <a:rPr lang="en">
                <a:solidFill>
                  <a:schemeClr val="dk1"/>
                </a:solidFill>
              </a:rPr>
              <a:t>Inexpensive to Purchase and Install</a:t>
            </a:r>
          </a:p>
          <a:p>
            <a:pPr lvl="0" rtl="0">
              <a:lnSpc>
                <a:spcPct val="115000"/>
              </a:lnSpc>
              <a:spcBef>
                <a:spcPts val="0"/>
              </a:spcBef>
              <a:buClr>
                <a:schemeClr val="dk1"/>
              </a:buClr>
              <a:buFont typeface="Arial"/>
              <a:buNone/>
            </a:pPr>
            <a:endParaRPr>
              <a:solidFill>
                <a:schemeClr val="dk1"/>
              </a:solidFill>
            </a:endParaRPr>
          </a:p>
          <a:p>
            <a:pPr marL="457200" lvl="0" indent="-317500" rtl="0">
              <a:lnSpc>
                <a:spcPct val="115000"/>
              </a:lnSpc>
              <a:spcBef>
                <a:spcPts val="0"/>
              </a:spcBef>
              <a:buClr>
                <a:schemeClr val="dk1"/>
              </a:buClr>
              <a:buSzPct val="100000"/>
              <a:buFont typeface="Arial"/>
              <a:buChar char="●"/>
            </a:pPr>
            <a:r>
              <a:rPr lang="en">
                <a:solidFill>
                  <a:schemeClr val="dk1"/>
                </a:solidFill>
              </a:rPr>
              <a:t>Simple to use and reliable</a:t>
            </a:r>
          </a:p>
          <a:p>
            <a:pPr lvl="0" rtl="0">
              <a:lnSpc>
                <a:spcPct val="115000"/>
              </a:lnSpc>
              <a:spcBef>
                <a:spcPts val="0"/>
              </a:spcBef>
              <a:buNone/>
            </a:pPr>
            <a:endParaRPr>
              <a:solidFill>
                <a:schemeClr val="dk1"/>
              </a:solidFill>
            </a:endParaRPr>
          </a:p>
          <a:p>
            <a:pPr marL="457200" lvl="0" indent="-298450" rtl="0">
              <a:lnSpc>
                <a:spcPct val="115000"/>
              </a:lnSpc>
              <a:spcBef>
                <a:spcPts val="0"/>
              </a:spcBef>
              <a:buClr>
                <a:schemeClr val="dk1"/>
              </a:buClr>
              <a:buSzPct val="78571"/>
              <a:buFont typeface="Arial"/>
              <a:buChar char="●"/>
            </a:pPr>
            <a:r>
              <a:rPr lang="en">
                <a:solidFill>
                  <a:schemeClr val="dk1"/>
                </a:solidFill>
              </a:rPr>
              <a:t>Track machine usage data</a:t>
            </a:r>
          </a:p>
          <a:p>
            <a:pPr>
              <a:spcBef>
                <a:spcPts val="0"/>
              </a:spcBef>
              <a:buNone/>
            </a:pPr>
            <a:endParaRP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63" name="Shape 63"/>
          <p:cNvSpPr txBox="1">
            <a:spLocks noGrp="1"/>
          </p:cNvSpPr>
          <p:nvPr>
            <p:ph type="title"/>
          </p:nvPr>
        </p:nvSpPr>
        <p:spPr>
          <a:xfrm>
            <a:off x="457200" y="1076853"/>
            <a:ext cx="8229600" cy="857400"/>
          </a:xfrm>
          <a:prstGeom prst="rect">
            <a:avLst/>
          </a:prstGeom>
        </p:spPr>
        <p:txBody>
          <a:bodyPr lIns="91425" tIns="91425" rIns="91425" bIns="91425" anchor="b" anchorCtr="0">
            <a:noAutofit/>
          </a:bodyPr>
          <a:lstStyle/>
          <a:p>
            <a:pPr>
              <a:spcBef>
                <a:spcPts val="0"/>
              </a:spcBef>
              <a:buNone/>
            </a:pPr>
            <a:r>
              <a:rPr lang="en"/>
              <a:t>Similar Products</a:t>
            </a:r>
          </a:p>
        </p:txBody>
      </p:sp>
      <p:sp>
        <p:nvSpPr>
          <p:cNvPr id="64" name="Shape 64"/>
          <p:cNvSpPr txBox="1">
            <a:spLocks noGrp="1"/>
          </p:cNvSpPr>
          <p:nvPr>
            <p:ph type="body" idx="1"/>
          </p:nvPr>
        </p:nvSpPr>
        <p:spPr>
          <a:xfrm>
            <a:off x="457200" y="1930175"/>
            <a:ext cx="6003300" cy="3213299"/>
          </a:xfrm>
          <a:prstGeom prst="rect">
            <a:avLst/>
          </a:prstGeom>
        </p:spPr>
        <p:txBody>
          <a:bodyPr lIns="91425" tIns="91425" rIns="91425" bIns="91425" anchor="t" anchorCtr="0">
            <a:noAutofit/>
          </a:bodyPr>
          <a:lstStyle/>
          <a:p>
            <a:pPr marL="457200" lvl="0" indent="-317500" rtl="0">
              <a:lnSpc>
                <a:spcPct val="120000"/>
              </a:lnSpc>
              <a:spcBef>
                <a:spcPts val="0"/>
              </a:spcBef>
              <a:buClr>
                <a:schemeClr val="dk1"/>
              </a:buClr>
              <a:buSzPct val="100000"/>
              <a:buFont typeface="Arial"/>
              <a:buChar char="●"/>
            </a:pPr>
            <a:r>
              <a:rPr lang="en" sz="1400"/>
              <a:t>LaundryView by Mac-Grey Corp.</a:t>
            </a:r>
          </a:p>
          <a:p>
            <a:pPr marL="914400" lvl="1" indent="-317500" rtl="0">
              <a:lnSpc>
                <a:spcPct val="120000"/>
              </a:lnSpc>
              <a:spcBef>
                <a:spcPts val="0"/>
              </a:spcBef>
              <a:buClr>
                <a:schemeClr val="dk1"/>
              </a:buClr>
              <a:buSzPct val="100000"/>
              <a:buFont typeface="Courier New"/>
              <a:buChar char="o"/>
            </a:pPr>
            <a:r>
              <a:rPr lang="en" sz="1400"/>
              <a:t>Designed To Work With Their Supplied Washers/Dryers</a:t>
            </a:r>
          </a:p>
          <a:p>
            <a:pPr marL="914400" lvl="1" indent="-317500" rtl="0">
              <a:lnSpc>
                <a:spcPct val="120000"/>
              </a:lnSpc>
              <a:spcBef>
                <a:spcPts val="0"/>
              </a:spcBef>
              <a:buClr>
                <a:schemeClr val="dk1"/>
              </a:buClr>
              <a:buSzPct val="100000"/>
              <a:buFont typeface="Courier New"/>
              <a:buChar char="o"/>
            </a:pPr>
            <a:r>
              <a:rPr lang="en" sz="1400"/>
              <a:t>Allows Users To See What Machines Are Running/Time Left</a:t>
            </a:r>
          </a:p>
          <a:p>
            <a:pPr marL="914400" lvl="1" indent="-317500" rtl="0">
              <a:lnSpc>
                <a:spcPct val="120000"/>
              </a:lnSpc>
              <a:spcBef>
                <a:spcPts val="0"/>
              </a:spcBef>
              <a:buClr>
                <a:schemeClr val="dk1"/>
              </a:buClr>
              <a:buSzPct val="100000"/>
              <a:buFont typeface="Courier New"/>
              <a:buChar char="o"/>
            </a:pPr>
            <a:r>
              <a:rPr lang="en" sz="1400"/>
              <a:t>Costly, Requires Wi-Fi Enabled Washers/Dryers</a:t>
            </a:r>
          </a:p>
          <a:p>
            <a:pPr marL="457200" lvl="0" indent="-317500" rtl="0">
              <a:lnSpc>
                <a:spcPct val="120000"/>
              </a:lnSpc>
              <a:spcBef>
                <a:spcPts val="0"/>
              </a:spcBef>
              <a:buClr>
                <a:schemeClr val="dk1"/>
              </a:buClr>
              <a:buSzPct val="100000"/>
              <a:buFont typeface="Arial"/>
              <a:buChar char="●"/>
            </a:pPr>
            <a:r>
              <a:rPr lang="en" sz="1400"/>
              <a:t>Remote Laundry Monitoring System by LG</a:t>
            </a:r>
          </a:p>
          <a:p>
            <a:pPr marL="914400" lvl="1" indent="-317500" rtl="0">
              <a:lnSpc>
                <a:spcPct val="120000"/>
              </a:lnSpc>
              <a:spcBef>
                <a:spcPts val="0"/>
              </a:spcBef>
              <a:buClr>
                <a:schemeClr val="dk1"/>
              </a:buClr>
              <a:buSzPct val="100000"/>
              <a:buFont typeface="Courier New"/>
              <a:buChar char="o"/>
            </a:pPr>
            <a:r>
              <a:rPr lang="en" sz="1400"/>
              <a:t>Invasive (Modems Need To Be Installed On Machines)</a:t>
            </a:r>
          </a:p>
          <a:p>
            <a:pPr marL="914400" lvl="1" indent="-317500" rtl="0">
              <a:lnSpc>
                <a:spcPct val="120000"/>
              </a:lnSpc>
              <a:spcBef>
                <a:spcPts val="0"/>
              </a:spcBef>
              <a:buClr>
                <a:schemeClr val="dk1"/>
              </a:buClr>
              <a:buSzPct val="100000"/>
              <a:buFont typeface="Courier New"/>
              <a:buChar char="o"/>
            </a:pPr>
            <a:r>
              <a:rPr lang="en" sz="1400"/>
              <a:t>Only In Home</a:t>
            </a:r>
          </a:p>
          <a:p>
            <a:pPr marL="914400" lvl="1" indent="-317500" rtl="0">
              <a:lnSpc>
                <a:spcPct val="120000"/>
              </a:lnSpc>
              <a:spcBef>
                <a:spcPts val="0"/>
              </a:spcBef>
              <a:buClr>
                <a:schemeClr val="dk1"/>
              </a:buClr>
              <a:buSzPct val="100000"/>
              <a:buFont typeface="Courier New"/>
              <a:buChar char="o"/>
            </a:pPr>
            <a:r>
              <a:rPr lang="en" sz="1400"/>
              <a:t>Requires An Extra Plug In Unit</a:t>
            </a:r>
          </a:p>
          <a:p>
            <a:pPr marL="914400" lvl="1" indent="-317500" rtl="0">
              <a:lnSpc>
                <a:spcPct val="115000"/>
              </a:lnSpc>
              <a:spcBef>
                <a:spcPts val="0"/>
              </a:spcBef>
              <a:buClr>
                <a:schemeClr val="dk1"/>
              </a:buClr>
              <a:buSzPct val="100000"/>
              <a:buFont typeface="Courier New"/>
              <a:buChar char="o"/>
            </a:pPr>
            <a:r>
              <a:rPr lang="en" sz="1400"/>
              <a:t>Approximately $90</a:t>
            </a:r>
          </a:p>
        </p:txBody>
      </p:sp>
      <p:pic>
        <p:nvPicPr>
          <p:cNvPr id="65" name="Shape 65"/>
          <p:cNvPicPr preferRelativeResize="0"/>
          <p:nvPr/>
        </p:nvPicPr>
        <p:blipFill>
          <a:blip r:embed="rId4">
            <a:alphaModFix/>
          </a:blip>
          <a:stretch>
            <a:fillRect/>
          </a:stretch>
        </p:blipFill>
        <p:spPr>
          <a:xfrm>
            <a:off x="6460500" y="1499200"/>
            <a:ext cx="2459874" cy="1548799"/>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71" name="Shape 71"/>
          <p:cNvSpPr txBox="1">
            <a:spLocks noGrp="1"/>
          </p:cNvSpPr>
          <p:nvPr>
            <p:ph type="title"/>
          </p:nvPr>
        </p:nvSpPr>
        <p:spPr>
          <a:xfrm>
            <a:off x="457200" y="1076853"/>
            <a:ext cx="8229600" cy="857400"/>
          </a:xfrm>
          <a:prstGeom prst="rect">
            <a:avLst/>
          </a:prstGeom>
        </p:spPr>
        <p:txBody>
          <a:bodyPr lIns="91425" tIns="91425" rIns="91425" bIns="91425" anchor="b" anchorCtr="0">
            <a:noAutofit/>
          </a:bodyPr>
          <a:lstStyle/>
          <a:p>
            <a:pPr lvl="0" rtl="0">
              <a:spcBef>
                <a:spcPts val="0"/>
              </a:spcBef>
              <a:buNone/>
            </a:pPr>
            <a:r>
              <a:rPr lang="en" dirty="0"/>
              <a:t>10 </a:t>
            </a:r>
            <a:r>
              <a:rPr lang="en" dirty="0" smtClean="0"/>
              <a:t>Deliverables</a:t>
            </a:r>
            <a:endParaRPr lang="en" dirty="0"/>
          </a:p>
        </p:txBody>
      </p:sp>
      <p:sp>
        <p:nvSpPr>
          <p:cNvPr id="72" name="Shape 72"/>
          <p:cNvSpPr txBox="1">
            <a:spLocks noGrp="1"/>
          </p:cNvSpPr>
          <p:nvPr>
            <p:ph type="body" idx="1"/>
          </p:nvPr>
        </p:nvSpPr>
        <p:spPr>
          <a:xfrm>
            <a:off x="457200" y="1930175"/>
            <a:ext cx="8229600" cy="3213299"/>
          </a:xfrm>
          <a:prstGeom prst="rect">
            <a:avLst/>
          </a:prstGeom>
        </p:spPr>
        <p:txBody>
          <a:bodyPr lIns="91425" tIns="91425" rIns="91425" bIns="91425" anchor="t" anchorCtr="0">
            <a:noAutofit/>
          </a:bodyPr>
          <a:lstStyle/>
          <a:p>
            <a:pPr marL="457200" lvl="0" indent="-330200" rtl="0">
              <a:spcBef>
                <a:spcPts val="0"/>
              </a:spcBef>
              <a:buClr>
                <a:schemeClr val="dk1"/>
              </a:buClr>
              <a:buSzPct val="100000"/>
              <a:buFont typeface="Arial"/>
              <a:buAutoNum type="arabicParenR"/>
            </a:pPr>
            <a:r>
              <a:rPr lang="en" sz="1600"/>
              <a:t>Snap together sensor design allowing for easy configuration and node replacement.</a:t>
            </a:r>
          </a:p>
          <a:p>
            <a:pPr marL="457200" lvl="0" indent="-330200" rtl="0">
              <a:spcBef>
                <a:spcPts val="0"/>
              </a:spcBef>
              <a:buClr>
                <a:schemeClr val="dk1"/>
              </a:buClr>
              <a:buSzPct val="100000"/>
              <a:buFont typeface="Arial"/>
              <a:buAutoNum type="arabicParenR"/>
            </a:pPr>
            <a:r>
              <a:rPr lang="en" sz="1600"/>
              <a:t>Able to determine if a washing machine or dryer is in operation or stopped.</a:t>
            </a:r>
          </a:p>
          <a:p>
            <a:pPr marL="457200" lvl="0" indent="-330200" rtl="0">
              <a:spcBef>
                <a:spcPts val="0"/>
              </a:spcBef>
              <a:buClr>
                <a:schemeClr val="dk1"/>
              </a:buClr>
              <a:buSzPct val="100000"/>
              <a:buFont typeface="Arial"/>
              <a:buAutoNum type="arabicParenR"/>
            </a:pPr>
            <a:r>
              <a:rPr lang="en" sz="1600"/>
              <a:t>SD card saves and backs up usage data when there is a lack of power.</a:t>
            </a:r>
          </a:p>
          <a:p>
            <a:pPr marL="457200" lvl="0" indent="-330200" rtl="0">
              <a:spcBef>
                <a:spcPts val="0"/>
              </a:spcBef>
              <a:buClr>
                <a:schemeClr val="dk1"/>
              </a:buClr>
              <a:buSzPct val="100000"/>
              <a:buFont typeface="Arial"/>
              <a:buAutoNum type="arabicParenR"/>
            </a:pPr>
            <a:r>
              <a:rPr lang="en" sz="1600"/>
              <a:t>Website displays status of every machine and updates every 5 minutes</a:t>
            </a:r>
          </a:p>
          <a:p>
            <a:pPr marL="457200" lvl="0" indent="-330200" rtl="0">
              <a:spcBef>
                <a:spcPts val="0"/>
              </a:spcBef>
              <a:buClr>
                <a:schemeClr val="dk1"/>
              </a:buClr>
              <a:buSzPct val="100000"/>
              <a:buFont typeface="Arial"/>
              <a:buAutoNum type="arabicParenR"/>
            </a:pPr>
            <a:r>
              <a:rPr lang="en" sz="1600"/>
              <a:t>Ability to access the website from anywhere with internet access (router port forwarding) and on LAN (Wi-Fi).</a:t>
            </a:r>
          </a:p>
          <a:p>
            <a:pPr marL="457200" lvl="0" indent="-330200" rtl="0">
              <a:spcBef>
                <a:spcPts val="0"/>
              </a:spcBef>
              <a:buClr>
                <a:schemeClr val="dk1"/>
              </a:buClr>
              <a:buSzPct val="100000"/>
              <a:buFont typeface="Arial"/>
              <a:buAutoNum type="arabicParenR"/>
            </a:pPr>
            <a:r>
              <a:rPr lang="en" sz="1600"/>
              <a:t>Automatically detects the number of sensors nodes on machines.</a:t>
            </a:r>
          </a:p>
          <a:p>
            <a:pPr marL="457200" lvl="0" indent="-330200" rtl="0">
              <a:spcBef>
                <a:spcPts val="0"/>
              </a:spcBef>
              <a:buClr>
                <a:schemeClr val="dk1"/>
              </a:buClr>
              <a:buSzPct val="100000"/>
              <a:buFont typeface="Arial"/>
              <a:buAutoNum type="arabicParenR"/>
            </a:pPr>
            <a:r>
              <a:rPr lang="en" sz="1600"/>
              <a:t>Viewable on the website, the number of cycles per machine for day, week, month.</a:t>
            </a:r>
          </a:p>
          <a:p>
            <a:pPr marL="457200" lvl="0" indent="-330200" rtl="0">
              <a:spcBef>
                <a:spcPts val="0"/>
              </a:spcBef>
              <a:buClr>
                <a:schemeClr val="dk1"/>
              </a:buClr>
              <a:buSzPct val="100000"/>
              <a:buFont typeface="Arial"/>
              <a:buAutoNum type="arabicParenR"/>
            </a:pPr>
            <a:r>
              <a:rPr lang="en" sz="1600"/>
              <a:t>Indicates on the website if a machine may need maintenance dues to lack of use. </a:t>
            </a:r>
          </a:p>
          <a:p>
            <a:pPr marL="457200" lvl="0" indent="-330200" rtl="0">
              <a:spcBef>
                <a:spcPts val="0"/>
              </a:spcBef>
              <a:buClr>
                <a:schemeClr val="dk1"/>
              </a:buClr>
              <a:buSzPct val="100000"/>
              <a:buFont typeface="Arial"/>
              <a:buAutoNum type="arabicParenR"/>
            </a:pPr>
            <a:r>
              <a:rPr lang="en" sz="1600"/>
              <a:t>Noninvasive designed sensors can be attached without modifying pre-existing equipment. </a:t>
            </a:r>
          </a:p>
          <a:p>
            <a:pPr marL="457200" lvl="0" indent="-330200" rtl="0">
              <a:spcBef>
                <a:spcPts val="0"/>
              </a:spcBef>
              <a:buClr>
                <a:schemeClr val="dk1"/>
              </a:buClr>
              <a:buSzPct val="100000"/>
              <a:buFont typeface="Arial"/>
              <a:buAutoNum type="arabicParenR"/>
            </a:pPr>
            <a:r>
              <a:rPr lang="en" sz="1600"/>
              <a:t>Continuously tracks sensor data even if the server is not connected to the Wi-Fi.</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78" name="Shape 78"/>
          <p:cNvPicPr preferRelativeResize="0"/>
          <p:nvPr/>
        </p:nvPicPr>
        <p:blipFill>
          <a:blip r:embed="rId4">
            <a:alphaModFix/>
          </a:blip>
          <a:stretch>
            <a:fillRect/>
          </a:stretch>
        </p:blipFill>
        <p:spPr>
          <a:xfrm>
            <a:off x="1377200" y="1451650"/>
            <a:ext cx="7226274" cy="3366899"/>
          </a:xfrm>
          <a:prstGeom prst="rect">
            <a:avLst/>
          </a:prstGeom>
          <a:noFill/>
          <a:ln>
            <a:noFill/>
          </a:ln>
        </p:spPr>
      </p:pic>
      <p:sp>
        <p:nvSpPr>
          <p:cNvPr id="79" name="Shape 79"/>
          <p:cNvSpPr txBox="1">
            <a:spLocks noGrp="1"/>
          </p:cNvSpPr>
          <p:nvPr>
            <p:ph type="title"/>
          </p:nvPr>
        </p:nvSpPr>
        <p:spPr>
          <a:xfrm>
            <a:off x="347500" y="1155625"/>
            <a:ext cx="2777999" cy="857400"/>
          </a:xfrm>
          <a:prstGeom prst="rect">
            <a:avLst/>
          </a:prstGeom>
        </p:spPr>
        <p:txBody>
          <a:bodyPr lIns="91425" tIns="91425" rIns="91425" bIns="91425" anchor="b" anchorCtr="0">
            <a:noAutofit/>
          </a:bodyPr>
          <a:lstStyle/>
          <a:p>
            <a:pPr lvl="0" rtl="0">
              <a:spcBef>
                <a:spcPts val="0"/>
              </a:spcBef>
              <a:buNone/>
            </a:pPr>
            <a:r>
              <a:rPr lang="en"/>
              <a:t>Design</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a:blip r:embed="rId3">
            <a:alphaModFix/>
          </a:blip>
          <a:stretch>
            <a:fillRect/>
          </a:stretch>
        </p:blipFill>
        <p:spPr>
          <a:xfrm>
            <a:off x="0" y="-76202"/>
            <a:ext cx="9144001" cy="1153055"/>
          </a:xfrm>
          <a:prstGeom prst="rect">
            <a:avLst/>
          </a:prstGeom>
          <a:noFill/>
          <a:ln>
            <a:noFill/>
          </a:ln>
        </p:spPr>
      </p:pic>
      <p:sp>
        <p:nvSpPr>
          <p:cNvPr id="85" name="Shape 85"/>
          <p:cNvSpPr txBox="1">
            <a:spLocks noGrp="1"/>
          </p:cNvSpPr>
          <p:nvPr>
            <p:ph type="title"/>
          </p:nvPr>
        </p:nvSpPr>
        <p:spPr>
          <a:xfrm>
            <a:off x="194000" y="1076850"/>
            <a:ext cx="1889699" cy="857400"/>
          </a:xfrm>
          <a:prstGeom prst="rect">
            <a:avLst/>
          </a:prstGeom>
        </p:spPr>
        <p:txBody>
          <a:bodyPr lIns="91425" tIns="91425" rIns="91425" bIns="91425" anchor="b" anchorCtr="0">
            <a:noAutofit/>
          </a:bodyPr>
          <a:lstStyle/>
          <a:p>
            <a:pPr lvl="0" rtl="0">
              <a:spcBef>
                <a:spcPts val="0"/>
              </a:spcBef>
              <a:buNone/>
            </a:pPr>
            <a:r>
              <a:rPr lang="en"/>
              <a:t>Project</a:t>
            </a:r>
          </a:p>
        </p:txBody>
      </p:sp>
      <p:pic>
        <p:nvPicPr>
          <p:cNvPr id="86" name="Shape 86"/>
          <p:cNvPicPr preferRelativeResize="0"/>
          <p:nvPr/>
        </p:nvPicPr>
        <p:blipFill>
          <a:blip r:embed="rId4">
            <a:alphaModFix/>
          </a:blip>
          <a:stretch>
            <a:fillRect/>
          </a:stretch>
        </p:blipFill>
        <p:spPr>
          <a:xfrm>
            <a:off x="2517025" y="1435625"/>
            <a:ext cx="5834024" cy="3504275"/>
          </a:xfrm>
          <a:prstGeom prst="rect">
            <a:avLst/>
          </a:prstGeom>
          <a:noFill/>
          <a:ln>
            <a:noFill/>
          </a:ln>
        </p:spPr>
      </p:pic>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8</a:t>
            </a:fld>
            <a:endParaRPr lang="en"/>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0" y="-76202"/>
            <a:ext cx="9144001" cy="1153055"/>
          </a:xfrm>
          <a:prstGeom prst="rect">
            <a:avLst/>
          </a:prstGeom>
          <a:noFill/>
          <a:ln>
            <a:noFill/>
          </a:ln>
        </p:spPr>
      </p:pic>
      <p:pic>
        <p:nvPicPr>
          <p:cNvPr id="92" name="Shape 92"/>
          <p:cNvPicPr preferRelativeResize="0"/>
          <p:nvPr/>
        </p:nvPicPr>
        <p:blipFill>
          <a:blip r:embed="rId4">
            <a:alphaModFix/>
          </a:blip>
          <a:stretch>
            <a:fillRect/>
          </a:stretch>
        </p:blipFill>
        <p:spPr>
          <a:xfrm>
            <a:off x="2250349" y="1376875"/>
            <a:ext cx="6027452" cy="3304824"/>
          </a:xfrm>
          <a:prstGeom prst="rect">
            <a:avLst/>
          </a:prstGeom>
          <a:noFill/>
          <a:ln>
            <a:noFill/>
          </a:ln>
        </p:spPr>
      </p:pic>
      <p:sp>
        <p:nvSpPr>
          <p:cNvPr id="93" name="Shape 93"/>
          <p:cNvSpPr txBox="1">
            <a:spLocks noGrp="1"/>
          </p:cNvSpPr>
          <p:nvPr>
            <p:ph type="title"/>
          </p:nvPr>
        </p:nvSpPr>
        <p:spPr>
          <a:xfrm>
            <a:off x="55375" y="1076850"/>
            <a:ext cx="3052200" cy="1369800"/>
          </a:xfrm>
          <a:prstGeom prst="rect">
            <a:avLst/>
          </a:prstGeom>
        </p:spPr>
        <p:txBody>
          <a:bodyPr lIns="91425" tIns="91425" rIns="91425" bIns="91425" anchor="b" anchorCtr="0">
            <a:noAutofit/>
          </a:bodyPr>
          <a:lstStyle/>
          <a:p>
            <a:pPr lvl="0" rtl="0">
              <a:spcBef>
                <a:spcPts val="0"/>
              </a:spcBef>
              <a:buNone/>
            </a:pPr>
            <a:r>
              <a:rPr lang="en"/>
              <a:t>Server Schematic </a:t>
            </a:r>
          </a:p>
        </p:txBody>
      </p:sp>
      <p:sp>
        <p:nvSpPr>
          <p:cNvPr id="2" name="Slide Number Placeholder 1"/>
          <p:cNvSpPr>
            <a:spLocks noGrp="1"/>
          </p:cNvSpPr>
          <p:nvPr>
            <p:ph type="sldNum" idx="12"/>
          </p:nvPr>
        </p:nvSpPr>
        <p:spPr/>
        <p:txBody>
          <a:bodyPr/>
          <a:lstStyle/>
          <a:p>
            <a:pPr>
              <a:spcBef>
                <a:spcPts val="0"/>
              </a:spcBef>
              <a:buNone/>
            </a:pPr>
            <a:fld id="{00000000-1234-1234-1234-123412341234}" type="slidenum">
              <a:rPr lang="en" smtClean="0"/>
              <a:t>9</a:t>
            </a:fld>
            <a:endParaRPr lang="en"/>
          </a:p>
        </p:txBody>
      </p:sp>
    </p:spTree>
  </p:cSld>
  <p:clrMapOvr>
    <a:masterClrMapping/>
  </p:clrMapOvr>
  <p:transition spd="slow">
    <p:cut/>
  </p:transition>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870</Words>
  <Application>Microsoft Office PowerPoint</Application>
  <PresentationFormat>On-screen Show (16:9)</PresentationFormat>
  <Paragraphs>186</Paragraphs>
  <Slides>32</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Courier New</vt:lpstr>
      <vt:lpstr>simple-light</vt:lpstr>
      <vt:lpstr>Laundry Now</vt:lpstr>
      <vt:lpstr>Overview</vt:lpstr>
      <vt:lpstr>The Problem</vt:lpstr>
      <vt:lpstr>Project Goal </vt:lpstr>
      <vt:lpstr>Similar Products</vt:lpstr>
      <vt:lpstr>10 Deliverables</vt:lpstr>
      <vt:lpstr>Design</vt:lpstr>
      <vt:lpstr>Project</vt:lpstr>
      <vt:lpstr>Server Schematic </vt:lpstr>
      <vt:lpstr>Controller Node Schematic</vt:lpstr>
      <vt:lpstr>Sensor Node Schematic</vt:lpstr>
      <vt:lpstr>Testing </vt:lpstr>
      <vt:lpstr>Sensor Mounting Location</vt:lpstr>
      <vt:lpstr>Machine Configuration</vt:lpstr>
      <vt:lpstr>Dryer Average</vt:lpstr>
      <vt:lpstr>Washing Machine Average</vt:lpstr>
      <vt:lpstr>Challenges/Changes</vt:lpstr>
      <vt:lpstr>Future Work</vt:lpstr>
      <vt:lpstr>Presentations</vt:lpstr>
      <vt:lpstr>Supporting Classes</vt:lpstr>
      <vt:lpstr>Acknowledgements   </vt:lpstr>
      <vt:lpstr>References </vt:lpstr>
      <vt:lpstr>Questions/Comments</vt:lpstr>
      <vt:lpstr>SPI Communication Over Distance</vt:lpstr>
      <vt:lpstr>UART Communication Over Distance</vt:lpstr>
      <vt:lpstr>PowerPoint Presentation</vt:lpstr>
      <vt:lpstr>PowerPoint Presentation</vt:lpstr>
      <vt:lpstr>Sensor Test Results</vt:lpstr>
      <vt:lpstr>PowerPoint Presentation</vt:lpstr>
      <vt:lpstr>PowerPoint Presentation</vt:lpstr>
      <vt:lpstr>Testing</vt:lpstr>
      <vt:lpstr>Testing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Laundry Now</dc:title>
  <dc:creator>russe_000</dc:creator>
  <cp:lastModifiedBy>Microsoft account</cp:lastModifiedBy>
  <cp:revision>6</cp:revision>
  <dcterms:modified xsi:type="dcterms:W3CDTF">2015-05-08T17:58:17Z</dcterms:modified>
</cp:coreProperties>
</file>